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r>
              <a:t>I will talk about this fairly new phenomenon in the field of neural networks. Spiking neural networks. Researchers are working on it for many years but most data scientists have never heard of it yet despite the fact that this is a pretty promising development.</a:t>
            </a:r>
          </a:p>
          <a:p>
            <a:pPr/>
          </a:p>
          <a:p>
            <a:pPr/>
            <a:r>
              <a:t>In the next 30-40 minutes I’ll try to give you a brief introduction about these networks. I’m convinced we will hear much more about it in the coming years.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Rate coding: counting spikes:</a:t>
            </a:r>
          </a:p>
          <a:p>
            <a:pPr marL="279400" indent="-279400">
              <a:buSzPct val="123000"/>
              <a:buChar char="-"/>
            </a:pPr>
            <a:r>
              <a:t>some neurons may fire same number of spikes</a:t>
            </a:r>
          </a:p>
          <a:p>
            <a:pPr marL="279400" indent="-279400">
              <a:buSzPct val="123000"/>
              <a:buChar char="-"/>
            </a:pPr>
            <a:r>
              <a:t>Too tight reset mechanism of the spiking neuron may reduce the firing rate of a strong stimulus</a:t>
            </a:r>
          </a:p>
          <a:p>
            <a:pPr marL="279400" indent="-279400">
              <a:buSzPct val="123000"/>
              <a:buChar char="-"/>
            </a:pPr>
            <a:r>
              <a:t>real-time readout from single neurons is not feasible</a:t>
            </a:r>
          </a:p>
          <a:p>
            <a:pPr marL="279400" indent="-279400">
              <a:buSzPct val="123000"/>
              <a:buChar char="-"/>
            </a:pPr>
            <a:r>
              <a:t>—&gt; Diehl &amp; Cook in BindsNet</a:t>
            </a:r>
          </a:p>
          <a:p>
            <a:pPr/>
            <a:r>
              <a:t>Binary coding:</a:t>
            </a:r>
          </a:p>
          <a:p>
            <a:pPr marL="279400" indent="-279400">
              <a:buSzPct val="123000"/>
              <a:buChar char="-"/>
            </a:pPr>
            <a:r>
              <a:t>simple, so appealing</a:t>
            </a:r>
          </a:p>
          <a:p>
            <a:pPr marL="279400" indent="-279400">
              <a:buSzPct val="123000"/>
              <a:buChar char="-"/>
            </a:pPr>
            <a:r>
              <a:t>It ignores the timed nature</a:t>
            </a:r>
          </a:p>
          <a:p>
            <a:pPr/>
            <a:r>
              <a:t>Latency: interval of spike, closely related to rank-order</a:t>
            </a:r>
          </a:p>
          <a:p>
            <a:pPr/>
            <a:r>
              <a:t>First-time-to-spike:</a:t>
            </a:r>
          </a:p>
          <a:p>
            <a:pPr/>
            <a:r>
              <a:t>- fast, since they need only one spike —&gt; SpykeTorch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Plaatje:</a:t>
            </a:r>
          </a:p>
          <a:p>
            <a:pPr marL="407458" indent="-407458">
              <a:buSzPct val="100000"/>
              <a:buAutoNum type="arabicPeriod" startAt="1"/>
            </a:pPr>
            <a:r>
              <a:t>Conv neural net: continuous function or in case of relu activation almost continuous. (Non-differentiable at zero but assumption that derivative is 0)</a:t>
            </a:r>
          </a:p>
          <a:p>
            <a:pPr/>
          </a:p>
          <a:p>
            <a:pPr/>
            <a:r>
              <a:t>Plaatje:</a:t>
            </a:r>
          </a:p>
          <a:p>
            <a:pPr/>
            <a:r>
              <a:t>In regular ANN we use Gradient Descent to train a network</a:t>
            </a:r>
          </a:p>
          <a:p>
            <a:pPr/>
            <a:r>
              <a:t>It is required that the formulas of the feedforward calculations are continuous</a:t>
            </a:r>
          </a:p>
          <a:p>
            <a:pPr/>
            <a:r>
              <a:t>They are: linear by multiplying weights and adding bias en applying for instance a sigmoid function.</a:t>
            </a:r>
          </a:p>
          <a:p>
            <a:pPr/>
          </a:p>
          <a:p>
            <a:pPr/>
            <a:r>
              <a:t>Plaatje:</a:t>
            </a:r>
          </a:p>
          <a:p>
            <a:pPr/>
            <a:r>
              <a:t>SNN’s are discontinuous because or their timing character </a:t>
            </a:r>
          </a:p>
          <a:p>
            <a:pPr/>
            <a:r>
              <a:t>Gradient Descent is therefore not an option</a:t>
            </a:r>
          </a:p>
          <a:p>
            <a:pPr/>
            <a:r>
              <a:t>So the biggest challenge is: How to train such a network?</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marL="279400" indent="-279400">
              <a:buSzPct val="123000"/>
              <a:buChar char="-"/>
            </a:pPr>
            <a:r>
              <a:t>training via ANN and use SNN to predict</a:t>
            </a:r>
          </a:p>
          <a:p>
            <a:pPr marL="279400" indent="-279400">
              <a:buSzPct val="123000"/>
              <a:buChar char="-"/>
            </a:pPr>
            <a:r>
              <a:t>Tricks to make thing more continuous</a:t>
            </a:r>
          </a:p>
          <a:p>
            <a:pPr marL="279400" indent="-279400">
              <a:buSzPct val="123000"/>
              <a:buChar char="-"/>
            </a:pPr>
            <a:r>
              <a:t>Linearisation</a:t>
            </a:r>
          </a:p>
          <a:p>
            <a:pPr/>
          </a:p>
          <a:p>
            <a:pPr marL="279400" indent="-279400">
              <a:buSzPct val="123000"/>
              <a:buChar char="-"/>
            </a:pPr>
            <a:r>
              <a:t>-&gt; not details</a:t>
            </a:r>
          </a:p>
          <a:p>
            <a:pPr marL="279400" indent="-279400">
              <a:buSzPct val="123000"/>
              <a:buChar char="-"/>
            </a:pPr>
            <a:r>
              <a:t>Method by Diehl &amp; Cook: STDP, form of Hebbian learning: process that strengthens a synaptic weight, if the post-synaptic neurons fires shortly after the pre-synaptic neuron has fired, and weakened otherwise</a:t>
            </a:r>
          </a:p>
          <a:p>
            <a:pPr marL="279400" indent="-279400">
              <a:buSzPct val="123000"/>
              <a:buChar char="-"/>
            </a:pPr>
            <a:r>
              <a:t>—&gt; “Fire together, wire together”</a:t>
            </a:r>
          </a:p>
          <a:p>
            <a:pPr/>
          </a:p>
          <a:p>
            <a:pPr/>
            <a:r>
              <a:t>Plaatje: if post fires shortly after pre then high change.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marL="279400" indent="-279400">
              <a:buSzPct val="123000"/>
              <a:buChar char="-"/>
            </a:pPr>
            <a:r>
              <a:t>Both based on Pythorch: frameworks built on top of Pytorch meant to run SNN’s</a:t>
            </a:r>
          </a:p>
          <a:p>
            <a:pPr marL="279400" indent="-279400">
              <a:buSzPct val="123000"/>
              <a:buChar char="-"/>
            </a:pPr>
            <a:r>
              <a:t>BindsNet self says: “This package is used as part of ongoing research on applying SNNs to machine learning (ML) and reinforcement learning (RL) problems in the Biologically Inspired Neural &amp; Dynamical Systems (BINDS) lab.” At University of Massachussets</a:t>
            </a:r>
          </a:p>
          <a:p>
            <a:pPr marL="279400" indent="-279400">
              <a:buSzPct val="123000"/>
              <a:buChar char="-"/>
            </a:pPr>
            <a:r>
              <a:t>So SpykeTorch uses time-to-first-spike —&gt; one spike per stimulus</a:t>
            </a:r>
          </a:p>
          <a:p>
            <a:pPr marL="279400" indent="-279400">
              <a:buSzPct val="123000"/>
              <a:buChar char="-"/>
            </a:pPr>
            <a:r>
              <a:t>Both use Hebbian Learning: STDP rules</a:t>
            </a:r>
          </a:p>
          <a:p>
            <a:pPr marL="279400" indent="-279400">
              <a:buSzPct val="123000"/>
              <a:buChar char="-"/>
            </a:pPr>
            <a:r>
              <a:t>SpykeTorch: University of Tehran</a:t>
            </a:r>
          </a:p>
          <a:p>
            <a:pPr/>
          </a:p>
          <a:p>
            <a:pPr/>
            <a:r>
              <a:t>Another demo notebook available on my GitHub page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Research from 2020</a:t>
            </a:r>
          </a:p>
          <a:p>
            <a:pPr marL="279400" indent="-279400">
              <a:buSzPct val="123000"/>
              <a:buChar char="-"/>
            </a:pPr>
            <a:r>
              <a:t>The non-existing gradient for discontinuous spikes is substituted by a surrogate gradient</a:t>
            </a:r>
          </a:p>
          <a:p>
            <a:pPr marL="279400" indent="-279400">
              <a:buSzPct val="123000"/>
              <a:buChar char="-"/>
            </a:pPr>
            <a:r>
              <a:t>For example in Bohte: Gaussian distributed</a:t>
            </a:r>
          </a:p>
          <a:p>
            <a:pPr marL="279400" indent="-279400">
              <a:buSzPct val="123000"/>
              <a:buChar char="-"/>
            </a:pPr>
          </a:p>
          <a:p>
            <a:pPr/>
            <a:r>
              <a:t>Plaatje: The step function has zero derivative (violet) everywhere except at 0 where it is ill defined. Examples of surrogate derivatives which have been used to train SNNs. Green: Piece-wise linear/RELU [3, 18, 19]. Blue: Derivative of a fast sigmoid [2]. Yellow: Exponential [13]. Note that the axes have been rescaled on a per-function-basis for illustration purposes.</a:t>
            </a:r>
          </a:p>
          <a:p>
            <a:pPr/>
          </a:p>
          <a:p>
            <a:pPr/>
            <a:r>
              <a:t>BPTT: backprop, optimizing the loss function not only for the weights but also for the time parameter.</a:t>
            </a:r>
          </a:p>
          <a:p>
            <a:pPr/>
          </a:p>
          <a:p>
            <a:pPr/>
            <a:r>
              <a:t>This leads to better accuracy: see next slide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marL="407458" indent="-407458">
              <a:buSzPct val="100000"/>
              <a:buAutoNum type="arabicPeriod" startAt="1"/>
            </a:pPr>
            <a:r>
              <a:t>Results for S-MNIST and PS-MNIST (sequential and permuted-sequential)</a:t>
            </a:r>
          </a:p>
          <a:p>
            <a:pPr marL="407458" indent="-407458">
              <a:buSzPct val="100000"/>
              <a:buAutoNum type="arabicPeriod" startAt="1"/>
            </a:pPr>
            <a:r>
              <a:t>Energy efficiency</a:t>
            </a:r>
          </a:p>
          <a:p>
            <a:pPr/>
            <a:r>
              <a:t>Up to 1900 times as efficient as LSTM</a:t>
            </a:r>
          </a:p>
          <a:p>
            <a:pPr/>
          </a:p>
          <a:p>
            <a:pPr/>
            <a:r>
              <a:t>For exact formula of the calculation of the energy see references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Oct 2021</a:t>
            </a:r>
          </a:p>
          <a:p>
            <a:pPr/>
          </a:p>
          <a:p>
            <a:pPr/>
            <a:r>
              <a:t>weighted sum of multiple Guassians N where the hyperparameter h and s are chosen such that</a:t>
            </a:r>
          </a:p>
          <a:p>
            <a:pPr/>
            <a:r>
              <a:t>the Multi-Gaussian contains negative parts</a:t>
            </a:r>
          </a:p>
          <a:p>
            <a:pPr/>
          </a:p>
          <a:p>
            <a:pPr/>
            <a:r>
              <a:t>Performance improvement on accuracy and efficiency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I was already introduced. So very short. I’m Olaf de Leeuw, DS from Dataworkz, located in the Netherlands.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Got inspiration from magazine I have a subscription on. In this magazine I read an article about SNN’s and I started Googling to SNN’s and found new articles</a:t>
            </a:r>
          </a:p>
          <a:p>
            <a:pPr/>
          </a:p>
          <a:p>
            <a:pPr/>
            <a:r>
              <a:t>That took my attention and I started reading articles about this</a:t>
            </a:r>
          </a:p>
          <a:p>
            <a:pPr/>
            <a:r>
              <a:t>Often referred to as “3rd generation NN’s” so this implies an improvement. That this is the future.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Presentation mainly conceptual. Takeaway: learn about this new kind of NN </a:t>
            </a:r>
          </a:p>
          <a:p>
            <a:pPr/>
          </a:p>
          <a:p>
            <a:pPr/>
            <a:r>
              <a:t>A bit of Math and a bit of Code. </a:t>
            </a:r>
          </a:p>
          <a:p>
            <a:pPr/>
            <a:r>
              <a:t>Not too much technical details about algorithms because it’s very mathematical and the field is evolving</a:t>
            </a:r>
          </a:p>
          <a:p>
            <a:pPr/>
          </a:p>
          <a:p>
            <a:pPr/>
            <a:r>
              <a:t>References to articles which explains them for those who are interested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The downside in the subtitle sounds negative for such an amazing tool in the world of data.</a:t>
            </a:r>
          </a:p>
          <a:p>
            <a:pPr/>
            <a:r>
              <a:t>Why something new? What is wrong with the current ANN’s?</a:t>
            </a:r>
          </a:p>
          <a:p>
            <a:pPr marL="279400" indent="-279400">
              <a:buSzPct val="123000"/>
              <a:buChar char="-"/>
            </a:pPr>
          </a:p>
          <a:p>
            <a:pPr marL="279400" indent="-279400">
              <a:buSzPct val="123000"/>
              <a:buChar char="-"/>
            </a:pPr>
            <a:r>
              <a:t>Architecture of AlexNet: 8 layers, 60 million parameters (Conv net) —&gt; massive number</a:t>
            </a:r>
          </a:p>
          <a:p>
            <a:pPr marL="279400" indent="-279400">
              <a:buSzPct val="123000"/>
              <a:buChar char="-"/>
            </a:pPr>
            <a:r>
              <a:t>Another example is BERT</a:t>
            </a:r>
          </a:p>
          <a:p>
            <a:pPr marL="279400" indent="-279400">
              <a:buSzPct val="123000"/>
              <a:buChar char="-"/>
            </a:pPr>
            <a:r>
              <a:t>Complex, much calculations because of their continuous nature</a:t>
            </a:r>
          </a:p>
          <a:p>
            <a:pPr/>
          </a:p>
          <a:p>
            <a:pPr/>
            <a:r>
              <a:t>On the other side:</a:t>
            </a:r>
          </a:p>
          <a:p>
            <a:pPr marL="279400" indent="-279400">
              <a:buSzPct val="123000"/>
              <a:buChar char="-"/>
            </a:pPr>
            <a:r>
              <a:t>Very high performance and for these purposes perfectly fine</a:t>
            </a:r>
          </a:p>
          <a:p>
            <a:pPr marL="279400" indent="-279400">
              <a:buSzPct val="123000"/>
              <a:buChar char="-"/>
            </a:pPr>
            <a:r>
              <a:t>For example not for always-on devices such as wearables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defRPr i="1" sz="2000"/>
            </a:pPr>
            <a:r>
              <a:t>Plaatje 1</a:t>
            </a:r>
          </a:p>
          <a:p>
            <a:pPr>
              <a:defRPr sz="2000"/>
            </a:pPr>
            <a:r>
              <a:t>Not a neuroscientist so my explanation may not be very accurate</a:t>
            </a:r>
          </a:p>
          <a:p>
            <a:pPr>
              <a:defRPr sz="2000"/>
            </a:pPr>
            <a:r>
              <a:t>Human brain full of neurons which are all connected to each other.</a:t>
            </a:r>
          </a:p>
          <a:p>
            <a:pPr>
              <a:defRPr i="1" sz="2000"/>
            </a:pPr>
            <a:r>
              <a:t>Plaatje 2</a:t>
            </a:r>
          </a:p>
          <a:p>
            <a:pPr>
              <a:defRPr sz="2000"/>
            </a:pPr>
            <a:r>
              <a:t>Neurons communicate through voltage spikes caused by a potential difference in- and outside the neurons membrane</a:t>
            </a:r>
          </a:p>
          <a:p>
            <a:pPr>
              <a:defRPr sz="2000"/>
            </a:pPr>
            <a:r>
              <a:t>A receptive field of a neuron detects a signal (e.g. red light in a photoreceptor in your eye).</a:t>
            </a:r>
          </a:p>
          <a:p>
            <a:pPr>
              <a:defRPr sz="2000"/>
            </a:pPr>
            <a:r>
              <a:t>A voltage spike is sent through the axon to the axon terminal.</a:t>
            </a:r>
          </a:p>
          <a:p>
            <a:pPr>
              <a:defRPr i="1" sz="2000"/>
            </a:pPr>
            <a:r>
              <a:t>Plaatje 3</a:t>
            </a:r>
          </a:p>
          <a:p>
            <a:pPr>
              <a:defRPr sz="2000"/>
            </a:pPr>
            <a:r>
              <a:t>In the axon terminal neurotransmitters are released and travel from the presynaptic neuron to the postsynaptic neuron.</a:t>
            </a:r>
          </a:p>
          <a:p>
            <a:pPr>
              <a:defRPr sz="2000"/>
            </a:pPr>
            <a:r>
              <a:t>Neurotransmitters attach to the receptors at the postsynaptic neuron.</a:t>
            </a:r>
          </a:p>
          <a:p>
            <a:pPr>
              <a:defRPr sz="2000"/>
            </a:pPr>
            <a:r>
              <a:t>We focus on one kind of neurotr. Here: excitatory. This kind causes an increase in voltage potential of the postsynaptic neuron.</a:t>
            </a:r>
          </a:p>
          <a:p>
            <a:pPr>
              <a:defRPr sz="2000"/>
            </a:pPr>
            <a:r>
              <a:t>When the potential increases and a certain threshold is reached, the postsynaptic neuron will fire a new action potential.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This mechanism is very efficient and we want to translate this to an algorithm.</a:t>
            </a:r>
          </a:p>
          <a:p>
            <a:pPr marL="279400" indent="-279400">
              <a:buSzPct val="123000"/>
              <a:buChar char="-"/>
            </a:pPr>
            <a:r>
              <a:t>Spike trains</a:t>
            </a:r>
          </a:p>
          <a:p>
            <a:pPr marL="279400" indent="-279400">
              <a:buSzPct val="123000"/>
              <a:buChar char="-"/>
            </a:pPr>
            <a:r>
              <a:t>Spikes are the equivalent to the current in a electrical circuit</a:t>
            </a:r>
          </a:p>
          <a:p>
            <a:pPr marL="279400" indent="-279400">
              <a:buSzPct val="123000"/>
              <a:buChar char="-"/>
            </a:pPr>
            <a:r>
              <a:t>Potential difference </a:t>
            </a:r>
          </a:p>
          <a:p>
            <a:pPr marL="279400" indent="-279400">
              <a:buSzPct val="123000"/>
              <a:buChar char="-"/>
            </a:pPr>
            <a:r>
              <a:t>Threshold</a:t>
            </a:r>
          </a:p>
          <a:p>
            <a:pPr marL="279400" indent="-279400">
              <a:buSzPct val="123000"/>
              <a:buChar char="-"/>
            </a:pPr>
            <a:r>
              <a:t>Firing a spike</a:t>
            </a:r>
          </a:p>
          <a:p>
            <a:pPr/>
          </a:p>
          <a:p>
            <a:pPr/>
            <a:r>
              <a:t>Plaatje</a:t>
            </a:r>
          </a:p>
          <a:p>
            <a:pPr/>
            <a:r>
              <a:t>When in a certain timeframe enough spike are coming in, the membrane potential doesn’t have enough time to go back to its resting potential and finally will reach the threshold.</a:t>
            </a:r>
          </a:p>
          <a:p>
            <a:pPr/>
            <a:r>
              <a:t>Representation of electrical circuit: LIF stands for the model that is used. More on the next slide.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marL="279400" indent="-279400">
              <a:buSzPct val="123000"/>
              <a:buChar char="-"/>
            </a:pPr>
            <a:r>
              <a:t>On the previous slide you saw already the term LIF: Leaky-Integrate and Fire</a:t>
            </a:r>
          </a:p>
          <a:p>
            <a:pPr marL="279400" indent="-279400">
              <a:buSzPct val="123000"/>
              <a:buChar char="-"/>
            </a:pPr>
            <a:r>
              <a:t>Simplification of Hodgkin &amp; Huxley: nobel prize for their model that describes how action potentials in neurons are initiated and propagated</a:t>
            </a:r>
          </a:p>
          <a:p>
            <a:pPr marL="279400" indent="-279400">
              <a:buSzPct val="123000"/>
              <a:buChar char="-"/>
            </a:pPr>
            <a:r>
              <a:t>Current I enters (spike), resistor R in parallel with capacitor C. Results in change in membrane potential.</a:t>
            </a:r>
          </a:p>
          <a:p>
            <a:pPr marL="279400" indent="-279400">
              <a:buSzPct val="123000"/>
              <a:buChar char="-"/>
            </a:pPr>
            <a:r>
              <a:t>When voltage u(t) crosses the threshold V, a new spike is fired.</a:t>
            </a:r>
          </a:p>
          <a:p>
            <a:pPr marL="279400" indent="-279400">
              <a:buSzPct val="123000"/>
              <a:buChar char="-"/>
            </a:pPr>
            <a:r>
              <a:t>Membrane potential du/dt described by differential equation</a:t>
            </a:r>
          </a:p>
          <a:p>
            <a:pPr marL="279400" indent="-279400">
              <a:buSzPct val="123000"/>
              <a:buChar char="-"/>
            </a:pPr>
            <a:r>
              <a:t>tau_m is voltage leakage: i.e. a leaky integrator</a:t>
            </a:r>
          </a:p>
          <a:p>
            <a:pPr marL="279400" indent="-279400">
              <a:buSzPct val="123000"/>
              <a:buChar char="-"/>
            </a:pPr>
            <a:r>
              <a:t>This picture describes a typical spike pattern</a:t>
            </a:r>
          </a:p>
          <a:p>
            <a:pPr/>
          </a:p>
          <a:p>
            <a:pPr/>
            <a:r>
              <a:t>ALIF: adaptive LIF, adapting the threshold with each spike -&gt; better performance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Encoding: How do we convert input into spikes?</a:t>
            </a:r>
          </a:p>
          <a:p>
            <a:pPr/>
          </a:p>
          <a:p>
            <a:pPr/>
            <a:r>
              <a:t>Poisson encoder. This is an example. There are other kinds such as Bernoulli</a:t>
            </a:r>
          </a:p>
          <a:p>
            <a:pPr/>
            <a:r>
              <a:t>A Poisson distribution is a probability distribution .</a:t>
            </a:r>
          </a:p>
          <a:p>
            <a:pPr/>
          </a:p>
          <a:p>
            <a:pPr/>
            <a:r>
              <a:t>Time t divided in intervals of length delta</a:t>
            </a:r>
          </a:p>
          <a:p>
            <a:pPr/>
          </a:p>
          <a:p>
            <a:pPr/>
            <a:r>
              <a:t>Within each interval events happen with rate lambda.</a:t>
            </a:r>
          </a:p>
          <a:p>
            <a:pPr/>
            <a:r>
              <a:t>This is a property of a Poisson process, the intervals are independent/stationary. </a:t>
            </a:r>
          </a:p>
          <a:p>
            <a:pPr/>
          </a:p>
          <a:p>
            <a:pPr/>
            <a:r>
              <a:t>Intensity is for instance the grey scale of a pixel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e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e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e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tif"/><Relationship Id="rId4" Type="http://schemas.openxmlformats.org/officeDocument/2006/relationships/image" Target="../media/image19.tif"/><Relationship Id="rId5" Type="http://schemas.openxmlformats.org/officeDocument/2006/relationships/image" Target="../media/image10.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tif"/><Relationship Id="rId4" Type="http://schemas.openxmlformats.org/officeDocument/2006/relationships/image" Target="../media/image20.tif"/><Relationship Id="rId5" Type="http://schemas.openxmlformats.org/officeDocument/2006/relationships/image" Target="../media/image21.tif"/><Relationship Id="rId6" Type="http://schemas.openxmlformats.org/officeDocument/2006/relationships/image" Target="../media/image22.tif"/><Relationship Id="rId7" Type="http://schemas.openxmlformats.org/officeDocument/2006/relationships/image" Target="../media/image10.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tif"/><Relationship Id="rId4" Type="http://schemas.openxmlformats.org/officeDocument/2006/relationships/image" Target="../media/image23.tif"/><Relationship Id="rId5" Type="http://schemas.openxmlformats.org/officeDocument/2006/relationships/image" Target="../media/image10.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tif"/><Relationship Id="rId4" Type="http://schemas.openxmlformats.org/officeDocument/2006/relationships/image" Target="../media/image24.tif"/><Relationship Id="rId5" Type="http://schemas.openxmlformats.org/officeDocument/2006/relationships/image" Target="../media/image25.tif"/><Relationship Id="rId6" Type="http://schemas.openxmlformats.org/officeDocument/2006/relationships/image" Target="../media/image10.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tif"/><Relationship Id="rId4" Type="http://schemas.openxmlformats.org/officeDocument/2006/relationships/image" Target="../media/image26.tif"/><Relationship Id="rId5" Type="http://schemas.openxmlformats.org/officeDocument/2006/relationships/image" Target="../media/image10.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tif"/><Relationship Id="rId4" Type="http://schemas.openxmlformats.org/officeDocument/2006/relationships/image" Target="../media/image27.tif"/><Relationship Id="rId5" Type="http://schemas.openxmlformats.org/officeDocument/2006/relationships/image" Target="../media/image28.tif"/><Relationship Id="rId6" Type="http://schemas.openxmlformats.org/officeDocument/2006/relationships/image" Target="../media/image10.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tif"/><Relationship Id="rId4" Type="http://schemas.openxmlformats.org/officeDocument/2006/relationships/image" Target="../media/image10.tif"/><Relationship Id="rId5" Type="http://schemas.openxmlformats.org/officeDocument/2006/relationships/image" Target="../media/image29.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linkedin.com/in/olaf-de-leeuw/" TargetMode="External"/><Relationship Id="rId3" Type="http://schemas.openxmlformats.org/officeDocument/2006/relationships/hyperlink" Target="https://github.com/olafdeleeuw/spiking_nn_demo" TargetMode="External"/><Relationship Id="rId4" Type="http://schemas.openxmlformats.org/officeDocument/2006/relationships/image" Target="../media/image3.tif"/><Relationship Id="rId5" Type="http://schemas.openxmlformats.org/officeDocument/2006/relationships/image" Target="../media/image10.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doi.org/10.1038/s42256-021-00397-w" TargetMode="External"/><Relationship Id="rId3" Type="http://schemas.openxmlformats.org/officeDocument/2006/relationships/image" Target="../media/image3.tif"/><Relationship Id="rId4" Type="http://schemas.openxmlformats.org/officeDocument/2006/relationships/image" Target="../media/image10.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 Id="rId6" Type="http://schemas.openxmlformats.org/officeDocument/2006/relationships/image" Target="../media/image6.tif"/><Relationship Id="rId7" Type="http://schemas.openxmlformats.org/officeDocument/2006/relationships/image" Target="../media/image7.tif"/><Relationship Id="rId8" Type="http://schemas.openxmlformats.org/officeDocument/2006/relationships/image" Target="../media/image8.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9.tif"/><Relationship Id="rId4" Type="http://schemas.openxmlformats.org/officeDocument/2006/relationships/image" Target="../media/image3.tif"/><Relationship Id="rId5" Type="http://schemas.openxmlformats.org/officeDocument/2006/relationships/hyperlink" Target="http://phys.org" TargetMode="External"/><Relationship Id="rId6" Type="http://schemas.openxmlformats.org/officeDocument/2006/relationships/image" Target="../media/image10.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tif"/><Relationship Id="rId4" Type="http://schemas.openxmlformats.org/officeDocument/2006/relationships/image" Target="../media/image11.tif"/><Relationship Id="rId5" Type="http://schemas.openxmlformats.org/officeDocument/2006/relationships/image" Target="../media/image10.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tif"/><Relationship Id="rId4" Type="http://schemas.openxmlformats.org/officeDocument/2006/relationships/image" Target="../media/image12.tif"/><Relationship Id="rId5" Type="http://schemas.openxmlformats.org/officeDocument/2006/relationships/image" Target="../media/image13.tif"/><Relationship Id="rId6" Type="http://schemas.openxmlformats.org/officeDocument/2006/relationships/image" Target="../media/image14.tif"/><Relationship Id="rId7" Type="http://schemas.openxmlformats.org/officeDocument/2006/relationships/image" Target="../media/image10.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tif"/><Relationship Id="rId4" Type="http://schemas.openxmlformats.org/officeDocument/2006/relationships/image" Target="../media/image15.tif"/><Relationship Id="rId5" Type="http://schemas.openxmlformats.org/officeDocument/2006/relationships/image" Target="../media/image10.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tif"/><Relationship Id="rId4" Type="http://schemas.openxmlformats.org/officeDocument/2006/relationships/image" Target="../media/image16.tif"/><Relationship Id="rId5" Type="http://schemas.openxmlformats.org/officeDocument/2006/relationships/image" Target="../media/image17.tif"/><Relationship Id="rId6" Type="http://schemas.openxmlformats.org/officeDocument/2006/relationships/image" Target="../media/image10.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tif"/><Relationship Id="rId4" Type="http://schemas.openxmlformats.org/officeDocument/2006/relationships/image" Target="../media/image18.tif"/><Relationship Id="rId5" Type="http://schemas.openxmlformats.org/officeDocument/2006/relationships/image" Target="../media/image10.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0"/>
          </p:cNvPicPr>
          <p:nvPr/>
        </p:nvPicPr>
        <p:blipFill>
          <a:blip r:embed="rId3">
            <a:extLst/>
          </a:blip>
          <a:stretch>
            <a:fillRect/>
          </a:stretch>
        </p:blipFill>
        <p:spPr>
          <a:xfrm>
            <a:off x="93" y="-36621"/>
            <a:ext cx="24383814" cy="13789242"/>
          </a:xfrm>
          <a:prstGeom prst="rect">
            <a:avLst/>
          </a:prstGeom>
          <a:ln w="12700">
            <a:miter lim="400000"/>
          </a:ln>
        </p:spPr>
      </p:pic>
      <p:sp>
        <p:nvSpPr>
          <p:cNvPr id="152" name="Olaf de Leeuw, November 17th 2021, ODSC West"/>
          <p:cNvSpPr txBox="1"/>
          <p:nvPr>
            <p:ph type="body" idx="21"/>
          </p:nvPr>
        </p:nvSpPr>
        <p:spPr>
          <a:xfrm>
            <a:off x="188477" y="12700133"/>
            <a:ext cx="21971003" cy="636979"/>
          </a:xfrm>
          <a:prstGeom prst="rect">
            <a:avLst/>
          </a:prstGeom>
          <a:extLst>
            <a:ext uri="{C572A759-6A51-4108-AA02-DFA0A04FC94B}">
              <ma14:wrappingTextBoxFlag xmlns:ma14="http://schemas.microsoft.com/office/mac/drawingml/2011/main" val="1"/>
            </a:ext>
          </a:extLst>
        </p:spPr>
        <p:txBody>
          <a:bodyPr/>
          <a:lstStyle>
            <a:lvl1pPr>
              <a:defRPr>
                <a:solidFill>
                  <a:srgbClr val="D5D5D5"/>
                </a:solidFill>
              </a:defRPr>
            </a:lvl1pPr>
          </a:lstStyle>
          <a:p>
            <a:pPr/>
            <a:r>
              <a:t>Olaf de Leeuw, November 17th 2021, ODSC West</a:t>
            </a:r>
          </a:p>
        </p:txBody>
      </p:sp>
      <p:sp>
        <p:nvSpPr>
          <p:cNvPr id="153" name="Towards more energy-efficient Machine Learning"/>
          <p:cNvSpPr txBox="1"/>
          <p:nvPr>
            <p:ph type="ctrTitle"/>
          </p:nvPr>
        </p:nvSpPr>
        <p:spPr>
          <a:xfrm>
            <a:off x="188477" y="109030"/>
            <a:ext cx="21971004" cy="3187513"/>
          </a:xfrm>
          <a:prstGeom prst="rect">
            <a:avLst/>
          </a:prstGeom>
        </p:spPr>
        <p:txBody>
          <a:bodyPr/>
          <a:lstStyle>
            <a:lvl1pPr defTabSz="2340805">
              <a:defRPr spc="-222" sz="11136">
                <a:solidFill>
                  <a:srgbClr val="CDC7C7"/>
                </a:solidFill>
              </a:defRPr>
            </a:lvl1pPr>
          </a:lstStyle>
          <a:p>
            <a:pPr/>
            <a:r>
              <a:t>Towards more energy-efficient Machine Learning</a:t>
            </a:r>
          </a:p>
        </p:txBody>
      </p:sp>
      <p:sp>
        <p:nvSpPr>
          <p:cNvPr id="154" name="Spiking Neural Networks"/>
          <p:cNvSpPr txBox="1"/>
          <p:nvPr>
            <p:ph type="subTitle" sz="quarter" idx="1"/>
          </p:nvPr>
        </p:nvSpPr>
        <p:spPr>
          <a:xfrm>
            <a:off x="188478" y="3231906"/>
            <a:ext cx="21971001" cy="1905001"/>
          </a:xfrm>
          <a:prstGeom prst="rect">
            <a:avLst/>
          </a:prstGeom>
        </p:spPr>
        <p:txBody>
          <a:bodyPr/>
          <a:lstStyle>
            <a:lvl1pPr>
              <a:defRPr>
                <a:solidFill>
                  <a:srgbClr val="CDC7C7"/>
                </a:solidFill>
              </a:defRPr>
            </a:lvl1pPr>
          </a:lstStyle>
          <a:p>
            <a:pPr/>
            <a:r>
              <a:t>Spiking Neural Networks</a:t>
            </a:r>
          </a:p>
        </p:txBody>
      </p:sp>
      <p:sp>
        <p:nvSpPr>
          <p:cNvPr id="155" name="https://scopeblog.stanford.edu/2020/12/18/mapping-how-the-brain-thinks-neuron-by-neuron/"/>
          <p:cNvSpPr txBox="1"/>
          <p:nvPr/>
        </p:nvSpPr>
        <p:spPr>
          <a:xfrm>
            <a:off x="17663948" y="13147188"/>
            <a:ext cx="6531103" cy="2751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vl1pPr>
          </a:lstStyle>
          <a:p>
            <a:pPr/>
            <a:r>
              <a:t>https://scopeblog.stanford.edu/2020/12/18/mapping-how-the-brain-thinks-neuron-by-neuron/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DC7C7"/>
        </a:solidFill>
      </p:bgPr>
    </p:bg>
    <p:spTree>
      <p:nvGrpSpPr>
        <p:cNvPr id="1" name=""/>
        <p:cNvGrpSpPr/>
        <p:nvPr/>
      </p:nvGrpSpPr>
      <p:grpSpPr>
        <a:xfrm>
          <a:off x="0" y="0"/>
          <a:ext cx="0" cy="0"/>
          <a:chOff x="0" y="0"/>
          <a:chExt cx="0" cy="0"/>
        </a:xfrm>
      </p:grpSpPr>
      <p:sp>
        <p:nvSpPr>
          <p:cNvPr id="235" name="Demo"/>
          <p:cNvSpPr txBox="1"/>
          <p:nvPr>
            <p:ph type="body" sz="half" idx="1"/>
          </p:nvPr>
        </p:nvSpPr>
        <p:spPr>
          <a:prstGeom prst="rect">
            <a:avLst/>
          </a:prstGeom>
        </p:spPr>
        <p:txBody>
          <a:bodyPr/>
          <a:lstStyle>
            <a:lvl1pPr>
              <a:defRPr>
                <a:solidFill>
                  <a:srgbClr val="0E434B"/>
                </a:solidFill>
              </a:defRPr>
            </a:lvl1pPr>
          </a:lstStyle>
          <a:p>
            <a:pPr/>
            <a:r>
              <a:t>Demo</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37" name="Spike trains"/>
          <p:cNvSpPr txBox="1"/>
          <p:nvPr>
            <p:ph type="title"/>
          </p:nvPr>
        </p:nvSpPr>
        <p:spPr>
          <a:prstGeom prst="rect">
            <a:avLst/>
          </a:prstGeom>
        </p:spPr>
        <p:txBody>
          <a:bodyPr/>
          <a:lstStyle>
            <a:lvl1pPr>
              <a:defRPr>
                <a:solidFill>
                  <a:srgbClr val="CDC7C7"/>
                </a:solidFill>
              </a:defRPr>
            </a:lvl1pPr>
          </a:lstStyle>
          <a:p>
            <a:pPr/>
            <a:r>
              <a:t>Spike trains</a:t>
            </a:r>
          </a:p>
        </p:txBody>
      </p:sp>
      <p:sp>
        <p:nvSpPr>
          <p:cNvPr id="238" name="Decoding: how to measure the Spik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Decoding: how to measure the Spikes?</a:t>
            </a:r>
          </a:p>
        </p:txBody>
      </p:sp>
      <p:pic>
        <p:nvPicPr>
          <p:cNvPr id="239"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sp>
        <p:nvSpPr>
          <p:cNvPr id="240" name="Rate coding…"/>
          <p:cNvSpPr txBox="1"/>
          <p:nvPr>
            <p:ph type="body" idx="1"/>
          </p:nvPr>
        </p:nvSpPr>
        <p:spPr>
          <a:xfrm>
            <a:off x="1206500" y="3620726"/>
            <a:ext cx="21971000" cy="8256012"/>
          </a:xfrm>
          <a:prstGeom prst="rect">
            <a:avLst/>
          </a:prstGeom>
        </p:spPr>
        <p:txBody>
          <a:bodyPr/>
          <a:lstStyle/>
          <a:p>
            <a:pPr marL="698500" indent="-698500" defTabSz="825500">
              <a:lnSpc>
                <a:spcPct val="100000"/>
              </a:lnSpc>
              <a:spcBef>
                <a:spcPts val="1800"/>
              </a:spcBef>
              <a:defRPr spc="-42" sz="4200">
                <a:solidFill>
                  <a:srgbClr val="CDC7C7"/>
                </a:solidFill>
              </a:defRPr>
            </a:pPr>
            <a:r>
              <a:t>Rate coding</a:t>
            </a:r>
          </a:p>
          <a:p>
            <a:pPr marL="698500" indent="-698500" defTabSz="825500">
              <a:lnSpc>
                <a:spcPct val="100000"/>
              </a:lnSpc>
              <a:spcBef>
                <a:spcPts val="1800"/>
              </a:spcBef>
              <a:defRPr spc="-42" sz="4200">
                <a:solidFill>
                  <a:srgbClr val="CDC7C7"/>
                </a:solidFill>
              </a:defRPr>
            </a:pPr>
            <a:r>
              <a:t>Binary coding</a:t>
            </a:r>
          </a:p>
          <a:p>
            <a:pPr marL="698500" indent="-698500" defTabSz="825500">
              <a:lnSpc>
                <a:spcPct val="100000"/>
              </a:lnSpc>
              <a:spcBef>
                <a:spcPts val="1800"/>
              </a:spcBef>
              <a:defRPr spc="-42" sz="4200">
                <a:solidFill>
                  <a:srgbClr val="CDC7C7"/>
                </a:solidFill>
              </a:defRPr>
            </a:pPr>
            <a:r>
              <a:t>Latency coding</a:t>
            </a:r>
          </a:p>
          <a:p>
            <a:pPr marL="698500" indent="-698500" defTabSz="825500">
              <a:lnSpc>
                <a:spcPct val="100000"/>
              </a:lnSpc>
              <a:spcBef>
                <a:spcPts val="1800"/>
              </a:spcBef>
              <a:defRPr spc="-42" sz="4200">
                <a:solidFill>
                  <a:srgbClr val="CDC7C7"/>
                </a:solidFill>
              </a:defRPr>
            </a:pPr>
            <a:r>
              <a:t>Rank order coding</a:t>
            </a:r>
          </a:p>
          <a:p>
            <a:pPr marL="698500" indent="-698500" defTabSz="825500">
              <a:lnSpc>
                <a:spcPct val="100000"/>
              </a:lnSpc>
              <a:spcBef>
                <a:spcPts val="1800"/>
              </a:spcBef>
              <a:defRPr spc="-42" sz="4200">
                <a:solidFill>
                  <a:srgbClr val="CDC7C7"/>
                </a:solidFill>
              </a:defRPr>
            </a:pPr>
            <a:r>
              <a:t>First-time-to-spike </a:t>
            </a:r>
            <a:r>
              <a:rPr baseline="31999"/>
              <a:t>[5], [6]</a:t>
            </a:r>
          </a:p>
        </p:txBody>
      </p:sp>
      <p:pic>
        <p:nvPicPr>
          <p:cNvPr id="241" name="Image" descr="Image"/>
          <p:cNvPicPr>
            <a:picLocks noChangeAspect="1"/>
          </p:cNvPicPr>
          <p:nvPr/>
        </p:nvPicPr>
        <p:blipFill>
          <a:blip r:embed="rId4">
            <a:extLst/>
          </a:blip>
          <a:stretch>
            <a:fillRect/>
          </a:stretch>
        </p:blipFill>
        <p:spPr>
          <a:xfrm>
            <a:off x="3187551" y="8160635"/>
            <a:ext cx="18008898" cy="4089079"/>
          </a:xfrm>
          <a:prstGeom prst="rect">
            <a:avLst/>
          </a:prstGeom>
          <a:ln w="12700">
            <a:miter lim="400000"/>
          </a:ln>
        </p:spPr>
      </p:pic>
      <p:pic>
        <p:nvPicPr>
          <p:cNvPr id="242" name="Image" descr="Image"/>
          <p:cNvPicPr>
            <a:picLocks noChangeAspect="1"/>
          </p:cNvPicPr>
          <p:nvPr/>
        </p:nvPicPr>
        <p:blipFill>
          <a:blip r:embed="rId5">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40">
                                            <p:bg/>
                                          </p:spTgt>
                                        </p:tgtEl>
                                        <p:attrNameLst>
                                          <p:attrName>style.visibility</p:attrName>
                                        </p:attrNameLst>
                                      </p:cBhvr>
                                      <p:to>
                                        <p:strVal val="visible"/>
                                      </p:to>
                                    </p:set>
                                    <p:anim calcmode="lin" valueType="num">
                                      <p:cBhvr>
                                        <p:cTn id="7" dur="1000" fill="hold"/>
                                        <p:tgtEl>
                                          <p:spTgt spid="240">
                                            <p:bg/>
                                          </p:spTgt>
                                        </p:tgtEl>
                                        <p:attrNameLst>
                                          <p:attrName>ppt_x</p:attrName>
                                        </p:attrNameLst>
                                      </p:cBhvr>
                                      <p:tavLst>
                                        <p:tav tm="0">
                                          <p:val>
                                            <p:strVal val="0-#ppt_w/2"/>
                                          </p:val>
                                        </p:tav>
                                        <p:tav tm="100000">
                                          <p:val>
                                            <p:strVal val="#ppt_x"/>
                                          </p:val>
                                        </p:tav>
                                      </p:tavLst>
                                    </p:anim>
                                    <p:anim calcmode="lin" valueType="num">
                                      <p:cBhvr>
                                        <p:cTn id="8" dur="1000" fill="hold"/>
                                        <p:tgtEl>
                                          <p:spTgt spid="240">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40">
                                            <p:txEl>
                                              <p:pRg st="0" end="0"/>
                                            </p:txEl>
                                          </p:spTgt>
                                        </p:tgtEl>
                                        <p:attrNameLst>
                                          <p:attrName>style.visibility</p:attrName>
                                        </p:attrNameLst>
                                      </p:cBhvr>
                                      <p:to>
                                        <p:strVal val="visible"/>
                                      </p:to>
                                    </p:set>
                                    <p:anim calcmode="lin" valueType="num">
                                      <p:cBhvr>
                                        <p:cTn id="11" dur="1000" fill="hold"/>
                                        <p:tgtEl>
                                          <p:spTgt spid="240">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2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40">
                                            <p:txEl>
                                              <p:pRg st="1" end="1"/>
                                            </p:txEl>
                                          </p:spTgt>
                                        </p:tgtEl>
                                        <p:attrNameLst>
                                          <p:attrName>style.visibility</p:attrName>
                                        </p:attrNameLst>
                                      </p:cBhvr>
                                      <p:to>
                                        <p:strVal val="visible"/>
                                      </p:to>
                                    </p:set>
                                    <p:anim calcmode="lin" valueType="num">
                                      <p:cBhvr>
                                        <p:cTn id="17" dur="1000" fill="hold"/>
                                        <p:tgtEl>
                                          <p:spTgt spid="240">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24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240">
                                            <p:txEl>
                                              <p:pRg st="2" end="2"/>
                                            </p:txEl>
                                          </p:spTgt>
                                        </p:tgtEl>
                                        <p:attrNameLst>
                                          <p:attrName>style.visibility</p:attrName>
                                        </p:attrNameLst>
                                      </p:cBhvr>
                                      <p:to>
                                        <p:strVal val="visible"/>
                                      </p:to>
                                    </p:set>
                                    <p:anim calcmode="lin" valueType="num">
                                      <p:cBhvr>
                                        <p:cTn id="23" dur="1000" fill="hold"/>
                                        <p:tgtEl>
                                          <p:spTgt spid="240">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24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el" backwards="0">
                                    <p:tmAbs val="0"/>
                                  </p:iterate>
                                  <p:childTnLst>
                                    <p:set>
                                      <p:cBhvr>
                                        <p:cTn id="28" fill="hold"/>
                                        <p:tgtEl>
                                          <p:spTgt spid="240">
                                            <p:txEl>
                                              <p:pRg st="3" end="3"/>
                                            </p:txEl>
                                          </p:spTgt>
                                        </p:tgtEl>
                                        <p:attrNameLst>
                                          <p:attrName>style.visibility</p:attrName>
                                        </p:attrNameLst>
                                      </p:cBhvr>
                                      <p:to>
                                        <p:strVal val="visible"/>
                                      </p:to>
                                    </p:set>
                                    <p:anim calcmode="lin" valueType="num">
                                      <p:cBhvr>
                                        <p:cTn id="29" dur="1000" fill="hold"/>
                                        <p:tgtEl>
                                          <p:spTgt spid="240">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24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1" fill="hold">
                                  <p:stCondLst>
                                    <p:cond delay="0"/>
                                  </p:stCondLst>
                                  <p:iterate type="el" backwards="0">
                                    <p:tmAbs val="0"/>
                                  </p:iterate>
                                  <p:childTnLst>
                                    <p:set>
                                      <p:cBhvr>
                                        <p:cTn id="34" fill="hold"/>
                                        <p:tgtEl>
                                          <p:spTgt spid="240">
                                            <p:txEl>
                                              <p:pRg st="4" end="4"/>
                                            </p:txEl>
                                          </p:spTgt>
                                        </p:tgtEl>
                                        <p:attrNameLst>
                                          <p:attrName>style.visibility</p:attrName>
                                        </p:attrNameLst>
                                      </p:cBhvr>
                                      <p:to>
                                        <p:strVal val="visible"/>
                                      </p:to>
                                    </p:set>
                                    <p:anim calcmode="lin" valueType="num">
                                      <p:cBhvr>
                                        <p:cTn id="35" dur="1000" fill="hold"/>
                                        <p:tgtEl>
                                          <p:spTgt spid="240">
                                            <p:txEl>
                                              <p:pRg st="4" end="4"/>
                                            </p:txEl>
                                          </p:spTgt>
                                        </p:tgtEl>
                                        <p:attrNameLst>
                                          <p:attrName>ppt_x</p:attrName>
                                        </p:attrNameLst>
                                      </p:cBhvr>
                                      <p:tavLst>
                                        <p:tav tm="0">
                                          <p:val>
                                            <p:strVal val="0-#ppt_w/2"/>
                                          </p:val>
                                        </p:tav>
                                        <p:tav tm="100000">
                                          <p:val>
                                            <p:strVal val="#ppt_x"/>
                                          </p:val>
                                        </p:tav>
                                      </p:tavLst>
                                    </p:anim>
                                    <p:anim calcmode="lin" valueType="num">
                                      <p:cBhvr>
                                        <p:cTn id="36" dur="1000" fill="hold"/>
                                        <p:tgtEl>
                                          <p:spTgt spid="240">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0"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46" name="Challenge"/>
          <p:cNvSpPr txBox="1"/>
          <p:nvPr>
            <p:ph type="title"/>
          </p:nvPr>
        </p:nvSpPr>
        <p:spPr>
          <a:prstGeom prst="rect">
            <a:avLst/>
          </a:prstGeom>
        </p:spPr>
        <p:txBody>
          <a:bodyPr/>
          <a:lstStyle>
            <a:lvl1pPr>
              <a:defRPr>
                <a:solidFill>
                  <a:srgbClr val="CDC7C7"/>
                </a:solidFill>
              </a:defRPr>
            </a:lvl1pPr>
          </a:lstStyle>
          <a:p>
            <a:pPr/>
            <a:r>
              <a:t>Challenge</a:t>
            </a:r>
          </a:p>
        </p:txBody>
      </p:sp>
      <p:sp>
        <p:nvSpPr>
          <p:cNvPr id="247" name="Spiking neural networ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Spiking neural networks</a:t>
            </a:r>
          </a:p>
        </p:txBody>
      </p:sp>
      <p:pic>
        <p:nvPicPr>
          <p:cNvPr id="248"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pic>
        <p:nvPicPr>
          <p:cNvPr id="249" name="Image" descr="Image"/>
          <p:cNvPicPr>
            <a:picLocks noChangeAspect="1"/>
          </p:cNvPicPr>
          <p:nvPr/>
        </p:nvPicPr>
        <p:blipFill>
          <a:blip r:embed="rId4">
            <a:extLst/>
          </a:blip>
          <a:stretch>
            <a:fillRect/>
          </a:stretch>
        </p:blipFill>
        <p:spPr>
          <a:xfrm>
            <a:off x="3462704" y="4573654"/>
            <a:ext cx="17458592" cy="5861550"/>
          </a:xfrm>
          <a:prstGeom prst="rect">
            <a:avLst/>
          </a:prstGeom>
          <a:ln w="12700">
            <a:miter lim="400000"/>
          </a:ln>
        </p:spPr>
      </p:pic>
      <p:pic>
        <p:nvPicPr>
          <p:cNvPr id="250" name="Image" descr="Image"/>
          <p:cNvPicPr>
            <a:picLocks noChangeAspect="1"/>
          </p:cNvPicPr>
          <p:nvPr/>
        </p:nvPicPr>
        <p:blipFill>
          <a:blip r:embed="rId5">
            <a:extLst/>
          </a:blip>
          <a:stretch>
            <a:fillRect/>
          </a:stretch>
        </p:blipFill>
        <p:spPr>
          <a:xfrm>
            <a:off x="4539157" y="3678008"/>
            <a:ext cx="15305686" cy="7652843"/>
          </a:xfrm>
          <a:prstGeom prst="rect">
            <a:avLst/>
          </a:prstGeom>
          <a:ln w="12700">
            <a:miter lim="400000"/>
          </a:ln>
        </p:spPr>
      </p:pic>
      <p:pic>
        <p:nvPicPr>
          <p:cNvPr id="251" name="Image" descr="Image"/>
          <p:cNvPicPr>
            <a:picLocks noChangeAspect="1"/>
          </p:cNvPicPr>
          <p:nvPr/>
        </p:nvPicPr>
        <p:blipFill>
          <a:blip r:embed="rId6">
            <a:extLst/>
          </a:blip>
          <a:stretch>
            <a:fillRect/>
          </a:stretch>
        </p:blipFill>
        <p:spPr>
          <a:xfrm>
            <a:off x="3374394" y="4076775"/>
            <a:ext cx="17635212" cy="6855308"/>
          </a:xfrm>
          <a:prstGeom prst="rect">
            <a:avLst/>
          </a:prstGeom>
          <a:ln w="12700">
            <a:miter lim="400000"/>
          </a:ln>
        </p:spPr>
      </p:pic>
      <p:pic>
        <p:nvPicPr>
          <p:cNvPr id="252" name="Image" descr="Image"/>
          <p:cNvPicPr>
            <a:picLocks noChangeAspect="1"/>
          </p:cNvPicPr>
          <p:nvPr/>
        </p:nvPicPr>
        <p:blipFill>
          <a:blip r:embed="rId7">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49"/>
                                        </p:tgtEl>
                                        <p:attrNameLst>
                                          <p:attrName>style.visibility</p:attrName>
                                        </p:attrNameLst>
                                      </p:cBhvr>
                                      <p:to>
                                        <p:strVal val="visible"/>
                                      </p:to>
                                    </p:set>
                                    <p:anim calcmode="lin" valueType="num">
                                      <p:cBhvr>
                                        <p:cTn id="7" dur="1000" fill="hold"/>
                                        <p:tgtEl>
                                          <p:spTgt spid="249"/>
                                        </p:tgtEl>
                                        <p:attrNameLst>
                                          <p:attrName>ppt_x</p:attrName>
                                        </p:attrNameLst>
                                      </p:cBhvr>
                                      <p:tavLst>
                                        <p:tav tm="0">
                                          <p:val>
                                            <p:strVal val="0-#ppt_w/2"/>
                                          </p:val>
                                        </p:tav>
                                        <p:tav tm="100000">
                                          <p:val>
                                            <p:strVal val="#ppt_x"/>
                                          </p:val>
                                        </p:tav>
                                      </p:tavLst>
                                    </p:anim>
                                    <p:anim calcmode="lin" valueType="num">
                                      <p:cBhvr>
                                        <p:cTn id="8" dur="1000" fill="hold"/>
                                        <p:tgtEl>
                                          <p:spTgt spid="2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el" backwards="0">
                                    <p:tmAbs val="0"/>
                                  </p:iterate>
                                  <p:childTnLst>
                                    <p:anim calcmode="lin" valueType="num">
                                      <p:cBhvr>
                                        <p:cTn id="12" dur="1000" fill="hold"/>
                                        <p:tgtEl>
                                          <p:spTgt spid="249"/>
                                        </p:tgtEl>
                                        <p:attrNameLst>
                                          <p:attrName>ppt_x</p:attrName>
                                        </p:attrNameLst>
                                      </p:cBhvr>
                                      <p:tavLst>
                                        <p:tav tm="0">
                                          <p:val>
                                            <p:strVal val="ppt_x"/>
                                          </p:val>
                                        </p:tav>
                                        <p:tav tm="100000">
                                          <p:val>
                                            <p:strVal val="1+ppt_w/2"/>
                                          </p:val>
                                        </p:tav>
                                      </p:tavLst>
                                    </p:anim>
                                    <p:anim calcmode="lin" valueType="num">
                                      <p:cBhvr>
                                        <p:cTn id="13" dur="1000" fill="hold"/>
                                        <p:tgtEl>
                                          <p:spTgt spid="249"/>
                                        </p:tgtEl>
                                        <p:attrNameLst>
                                          <p:attrName>ppt_y</p:attrName>
                                        </p:attrNameLst>
                                      </p:cBhvr>
                                      <p:tavLst>
                                        <p:tav tm="0">
                                          <p:val>
                                            <p:strVal val="ppt_y"/>
                                          </p:val>
                                        </p:tav>
                                        <p:tav tm="100000">
                                          <p:val>
                                            <p:strVal val="ppt_y"/>
                                          </p:val>
                                        </p:tav>
                                      </p:tavLst>
                                    </p:anim>
                                    <p:set>
                                      <p:cBhvr>
                                        <p:cTn id="14" fill="hold">
                                          <p:stCondLst>
                                            <p:cond delay="999"/>
                                          </p:stCondLst>
                                        </p:cTn>
                                        <p:tgtEl>
                                          <p:spTgt spid="24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50"/>
                                        </p:tgtEl>
                                        <p:attrNameLst>
                                          <p:attrName>style.visibility</p:attrName>
                                        </p:attrNameLst>
                                      </p:cBhvr>
                                      <p:to>
                                        <p:strVal val="visible"/>
                                      </p:to>
                                    </p:set>
                                    <p:anim calcmode="lin" valueType="num">
                                      <p:cBhvr>
                                        <p:cTn id="19" dur="1000" fill="hold"/>
                                        <p:tgtEl>
                                          <p:spTgt spid="250"/>
                                        </p:tgtEl>
                                        <p:attrNameLst>
                                          <p:attrName>ppt_x</p:attrName>
                                        </p:attrNameLst>
                                      </p:cBhvr>
                                      <p:tavLst>
                                        <p:tav tm="0">
                                          <p:val>
                                            <p:strVal val="0-#ppt_w/2"/>
                                          </p:val>
                                        </p:tav>
                                        <p:tav tm="100000">
                                          <p:val>
                                            <p:strVal val="#ppt_x"/>
                                          </p:val>
                                        </p:tav>
                                      </p:tavLst>
                                    </p:anim>
                                    <p:anim calcmode="lin" valueType="num">
                                      <p:cBhvr>
                                        <p:cTn id="20" dur="1000" fill="hold"/>
                                        <p:tgtEl>
                                          <p:spTgt spid="2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2" presetID="2" grpId="4" fill="hold">
                                  <p:stCondLst>
                                    <p:cond delay="0"/>
                                  </p:stCondLst>
                                  <p:iterate type="el" backwards="0">
                                    <p:tmAbs val="0"/>
                                  </p:iterate>
                                  <p:childTnLst>
                                    <p:anim calcmode="lin" valueType="num">
                                      <p:cBhvr>
                                        <p:cTn id="24" dur="1000" fill="hold"/>
                                        <p:tgtEl>
                                          <p:spTgt spid="250"/>
                                        </p:tgtEl>
                                        <p:attrNameLst>
                                          <p:attrName>ppt_x</p:attrName>
                                        </p:attrNameLst>
                                      </p:cBhvr>
                                      <p:tavLst>
                                        <p:tav tm="0">
                                          <p:val>
                                            <p:strVal val="ppt_x"/>
                                          </p:val>
                                        </p:tav>
                                        <p:tav tm="100000">
                                          <p:val>
                                            <p:strVal val="1+ppt_w/2"/>
                                          </p:val>
                                        </p:tav>
                                      </p:tavLst>
                                    </p:anim>
                                    <p:anim calcmode="lin" valueType="num">
                                      <p:cBhvr>
                                        <p:cTn id="25" dur="1000" fill="hold"/>
                                        <p:tgtEl>
                                          <p:spTgt spid="250"/>
                                        </p:tgtEl>
                                        <p:attrNameLst>
                                          <p:attrName>ppt_y</p:attrName>
                                        </p:attrNameLst>
                                      </p:cBhvr>
                                      <p:tavLst>
                                        <p:tav tm="0">
                                          <p:val>
                                            <p:strVal val="ppt_y"/>
                                          </p:val>
                                        </p:tav>
                                        <p:tav tm="100000">
                                          <p:val>
                                            <p:strVal val="ppt_y"/>
                                          </p:val>
                                        </p:tav>
                                      </p:tavLst>
                                    </p:anim>
                                    <p:set>
                                      <p:cBhvr>
                                        <p:cTn id="26" fill="hold">
                                          <p:stCondLst>
                                            <p:cond delay="999"/>
                                          </p:stCondLst>
                                        </p:cTn>
                                        <p:tgtEl>
                                          <p:spTgt spid="25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251"/>
                                        </p:tgtEl>
                                        <p:attrNameLst>
                                          <p:attrName>style.visibility</p:attrName>
                                        </p:attrNameLst>
                                      </p:cBhvr>
                                      <p:to>
                                        <p:strVal val="visible"/>
                                      </p:to>
                                    </p:set>
                                    <p:anim calcmode="lin" valueType="num">
                                      <p:cBhvr>
                                        <p:cTn id="31" dur="1000" fill="hold"/>
                                        <p:tgtEl>
                                          <p:spTgt spid="251"/>
                                        </p:tgtEl>
                                        <p:attrNameLst>
                                          <p:attrName>ppt_x</p:attrName>
                                        </p:attrNameLst>
                                      </p:cBhvr>
                                      <p:tavLst>
                                        <p:tav tm="0">
                                          <p:val>
                                            <p:strVal val="0-#ppt_w/2"/>
                                          </p:val>
                                        </p:tav>
                                        <p:tav tm="100000">
                                          <p:val>
                                            <p:strVal val="#ppt_x"/>
                                          </p:val>
                                        </p:tav>
                                      </p:tavLst>
                                    </p:anim>
                                    <p:anim calcmode="lin" valueType="num">
                                      <p:cBhvr>
                                        <p:cTn id="32" dur="1000" fill="hold"/>
                                        <p:tgtEl>
                                          <p:spTgt spid="2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xit" nodeType="clickEffect" presetSubtype="2" presetID="2" grpId="6" fill="hold">
                                  <p:stCondLst>
                                    <p:cond delay="0"/>
                                  </p:stCondLst>
                                  <p:iterate type="el" backwards="0">
                                    <p:tmAbs val="0"/>
                                  </p:iterate>
                                  <p:childTnLst>
                                    <p:anim calcmode="lin" valueType="num">
                                      <p:cBhvr>
                                        <p:cTn id="36" dur="1000" fill="hold"/>
                                        <p:tgtEl>
                                          <p:spTgt spid="251"/>
                                        </p:tgtEl>
                                        <p:attrNameLst>
                                          <p:attrName>ppt_x</p:attrName>
                                        </p:attrNameLst>
                                      </p:cBhvr>
                                      <p:tavLst>
                                        <p:tav tm="0">
                                          <p:val>
                                            <p:strVal val="ppt_x"/>
                                          </p:val>
                                        </p:tav>
                                        <p:tav tm="100000">
                                          <p:val>
                                            <p:strVal val="1+ppt_w/2"/>
                                          </p:val>
                                        </p:tav>
                                      </p:tavLst>
                                    </p:anim>
                                    <p:anim calcmode="lin" valueType="num">
                                      <p:cBhvr>
                                        <p:cTn id="37" dur="1000" fill="hold"/>
                                        <p:tgtEl>
                                          <p:spTgt spid="251"/>
                                        </p:tgtEl>
                                        <p:attrNameLst>
                                          <p:attrName>ppt_y</p:attrName>
                                        </p:attrNameLst>
                                      </p:cBhvr>
                                      <p:tavLst>
                                        <p:tav tm="0">
                                          <p:val>
                                            <p:strVal val="ppt_y"/>
                                          </p:val>
                                        </p:tav>
                                        <p:tav tm="100000">
                                          <p:val>
                                            <p:strVal val="ppt_y"/>
                                          </p:val>
                                        </p:tav>
                                      </p:tavLst>
                                    </p:anim>
                                    <p:set>
                                      <p:cBhvr>
                                        <p:cTn id="38" fill="hold">
                                          <p:stCondLst>
                                            <p:cond delay="999"/>
                                          </p:stCondLst>
                                        </p:cTn>
                                        <p:tgtEl>
                                          <p:spTgt spid="2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9" grpId="1"/>
      <p:bldP build="whole" bldLvl="1" animBg="1" rev="0" advAuto="0" spid="249" grpId="2"/>
      <p:bldP build="whole" bldLvl="1" animBg="1" rev="0" advAuto="0" spid="250" grpId="3"/>
      <p:bldP build="whole" bldLvl="1" animBg="1" rev="0" advAuto="0" spid="250" grpId="4"/>
      <p:bldP build="whole" bldLvl="1" animBg="1" rev="0" advAuto="0" spid="251" grpId="5"/>
      <p:bldP build="whole" bldLvl="1" animBg="1" rev="0" advAuto="0" spid="251" grpId="6"/>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56" name="Ideas and solutions"/>
          <p:cNvSpPr txBox="1"/>
          <p:nvPr>
            <p:ph type="title"/>
          </p:nvPr>
        </p:nvSpPr>
        <p:spPr>
          <a:prstGeom prst="rect">
            <a:avLst/>
          </a:prstGeom>
        </p:spPr>
        <p:txBody>
          <a:bodyPr/>
          <a:lstStyle>
            <a:lvl1pPr>
              <a:defRPr>
                <a:solidFill>
                  <a:srgbClr val="CDC7C7"/>
                </a:solidFill>
              </a:defRPr>
            </a:lvl1pPr>
          </a:lstStyle>
          <a:p>
            <a:pPr/>
            <a:r>
              <a:t>Ideas and solutions</a:t>
            </a:r>
          </a:p>
        </p:txBody>
      </p:sp>
      <p:sp>
        <p:nvSpPr>
          <p:cNvPr id="257" name="Spiking neural networ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Spiking neural networks</a:t>
            </a:r>
          </a:p>
        </p:txBody>
      </p:sp>
      <p:pic>
        <p:nvPicPr>
          <p:cNvPr id="258"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sp>
        <p:nvSpPr>
          <p:cNvPr id="259" name="“Transfer learning”: train ANN and transfer to SNN…"/>
          <p:cNvSpPr txBox="1"/>
          <p:nvPr>
            <p:ph type="body" sz="half" idx="1"/>
          </p:nvPr>
        </p:nvSpPr>
        <p:spPr>
          <a:xfrm>
            <a:off x="1206500" y="4248504"/>
            <a:ext cx="12045843" cy="8256630"/>
          </a:xfrm>
          <a:prstGeom prst="rect">
            <a:avLst/>
          </a:prstGeom>
        </p:spPr>
        <p:txBody>
          <a:bodyPr/>
          <a:lstStyle/>
          <a:p>
            <a:pPr marL="609599" indent="-609599">
              <a:defRPr sz="3200">
                <a:solidFill>
                  <a:srgbClr val="CDC7C7"/>
                </a:solidFill>
              </a:defRPr>
            </a:pPr>
            <a:r>
              <a:t>“Transfer learning”: train ANN and transfer to SNN</a:t>
            </a:r>
          </a:p>
          <a:p>
            <a:pPr marL="609599" indent="-609599">
              <a:defRPr sz="3200">
                <a:solidFill>
                  <a:srgbClr val="CDC7C7"/>
                </a:solidFill>
              </a:defRPr>
            </a:pPr>
            <a:r>
              <a:t>Linearisation of Spike generation process or spreading out spikes: tricks to make it continuous</a:t>
            </a:r>
          </a:p>
          <a:p>
            <a:pPr marL="609599" indent="-609599">
              <a:defRPr sz="3200">
                <a:solidFill>
                  <a:srgbClr val="CDC7C7"/>
                </a:solidFill>
              </a:defRPr>
            </a:pPr>
            <a:r>
              <a:t>Unsupervised methods: STDP (Spike-timing dependant plasticity)</a:t>
            </a:r>
          </a:p>
        </p:txBody>
      </p:sp>
      <p:pic>
        <p:nvPicPr>
          <p:cNvPr id="260" name="Image" descr="Image"/>
          <p:cNvPicPr>
            <a:picLocks noChangeAspect="1"/>
          </p:cNvPicPr>
          <p:nvPr/>
        </p:nvPicPr>
        <p:blipFill>
          <a:blip r:embed="rId4">
            <a:extLst/>
          </a:blip>
          <a:stretch>
            <a:fillRect/>
          </a:stretch>
        </p:blipFill>
        <p:spPr>
          <a:xfrm>
            <a:off x="13547869" y="2394240"/>
            <a:ext cx="10795001" cy="8509001"/>
          </a:xfrm>
          <a:prstGeom prst="rect">
            <a:avLst/>
          </a:prstGeom>
          <a:ln w="12700">
            <a:miter lim="400000"/>
          </a:ln>
        </p:spPr>
      </p:pic>
      <p:pic>
        <p:nvPicPr>
          <p:cNvPr id="261" name="Image" descr="Image"/>
          <p:cNvPicPr>
            <a:picLocks noChangeAspect="1"/>
          </p:cNvPicPr>
          <p:nvPr/>
        </p:nvPicPr>
        <p:blipFill>
          <a:blip r:embed="rId5">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59">
                                            <p:bg/>
                                          </p:spTgt>
                                        </p:tgtEl>
                                        <p:attrNameLst>
                                          <p:attrName>style.visibility</p:attrName>
                                        </p:attrNameLst>
                                      </p:cBhvr>
                                      <p:to>
                                        <p:strVal val="visible"/>
                                      </p:to>
                                    </p:set>
                                    <p:anim calcmode="lin" valueType="num">
                                      <p:cBhvr>
                                        <p:cTn id="7" dur="1000" fill="hold"/>
                                        <p:tgtEl>
                                          <p:spTgt spid="259">
                                            <p:bg/>
                                          </p:spTgt>
                                        </p:tgtEl>
                                        <p:attrNameLst>
                                          <p:attrName>ppt_x</p:attrName>
                                        </p:attrNameLst>
                                      </p:cBhvr>
                                      <p:tavLst>
                                        <p:tav tm="0">
                                          <p:val>
                                            <p:strVal val="0-#ppt_w/2"/>
                                          </p:val>
                                        </p:tav>
                                        <p:tav tm="100000">
                                          <p:val>
                                            <p:strVal val="#ppt_x"/>
                                          </p:val>
                                        </p:tav>
                                      </p:tavLst>
                                    </p:anim>
                                    <p:anim calcmode="lin" valueType="num">
                                      <p:cBhvr>
                                        <p:cTn id="8" dur="1000" fill="hold"/>
                                        <p:tgtEl>
                                          <p:spTgt spid="259">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59">
                                            <p:txEl>
                                              <p:pRg st="0" end="0"/>
                                            </p:txEl>
                                          </p:spTgt>
                                        </p:tgtEl>
                                        <p:attrNameLst>
                                          <p:attrName>style.visibility</p:attrName>
                                        </p:attrNameLst>
                                      </p:cBhvr>
                                      <p:to>
                                        <p:strVal val="visible"/>
                                      </p:to>
                                    </p:set>
                                    <p:anim calcmode="lin" valueType="num">
                                      <p:cBhvr>
                                        <p:cTn id="11" dur="1000" fill="hold"/>
                                        <p:tgtEl>
                                          <p:spTgt spid="259">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2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59">
                                            <p:txEl>
                                              <p:pRg st="1" end="1"/>
                                            </p:txEl>
                                          </p:spTgt>
                                        </p:tgtEl>
                                        <p:attrNameLst>
                                          <p:attrName>style.visibility</p:attrName>
                                        </p:attrNameLst>
                                      </p:cBhvr>
                                      <p:to>
                                        <p:strVal val="visible"/>
                                      </p:to>
                                    </p:set>
                                    <p:anim calcmode="lin" valueType="num">
                                      <p:cBhvr>
                                        <p:cTn id="17" dur="1000" fill="hold"/>
                                        <p:tgtEl>
                                          <p:spTgt spid="259">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2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259">
                                            <p:txEl>
                                              <p:pRg st="2" end="2"/>
                                            </p:txEl>
                                          </p:spTgt>
                                        </p:tgtEl>
                                        <p:attrNameLst>
                                          <p:attrName>style.visibility</p:attrName>
                                        </p:attrNameLst>
                                      </p:cBhvr>
                                      <p:to>
                                        <p:strVal val="visible"/>
                                      </p:to>
                                    </p:set>
                                    <p:anim calcmode="lin" valueType="num">
                                      <p:cBhvr>
                                        <p:cTn id="23" dur="1000" fill="hold"/>
                                        <p:tgtEl>
                                          <p:spTgt spid="259">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2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2" fill="hold">
                                  <p:stCondLst>
                                    <p:cond delay="0"/>
                                  </p:stCondLst>
                                  <p:iterate type="el" backwards="0">
                                    <p:tmAbs val="0"/>
                                  </p:iterate>
                                  <p:childTnLst>
                                    <p:set>
                                      <p:cBhvr>
                                        <p:cTn id="28" fill="hold"/>
                                        <p:tgtEl>
                                          <p:spTgt spid="260"/>
                                        </p:tgtEl>
                                        <p:attrNameLst>
                                          <p:attrName>style.visibility</p:attrName>
                                        </p:attrNameLst>
                                      </p:cBhvr>
                                      <p:to>
                                        <p:strVal val="visible"/>
                                      </p:to>
                                    </p:set>
                                    <p:anim calcmode="lin" valueType="num">
                                      <p:cBhvr>
                                        <p:cTn id="29" dur="1000" fill="hold"/>
                                        <p:tgtEl>
                                          <p:spTgt spid="260"/>
                                        </p:tgtEl>
                                        <p:attrNameLst>
                                          <p:attrName>ppt_x</p:attrName>
                                        </p:attrNameLst>
                                      </p:cBhvr>
                                      <p:tavLst>
                                        <p:tav tm="0">
                                          <p:val>
                                            <p:strVal val="0-#ppt_w/2"/>
                                          </p:val>
                                        </p:tav>
                                        <p:tav tm="100000">
                                          <p:val>
                                            <p:strVal val="#ppt_x"/>
                                          </p:val>
                                        </p:tav>
                                      </p:tavLst>
                                    </p:anim>
                                    <p:anim calcmode="lin" valueType="num">
                                      <p:cBhvr>
                                        <p:cTn id="30" dur="1000" fill="hold"/>
                                        <p:tgtEl>
                                          <p:spTgt spid="2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59" grpId="1"/>
      <p:bldP build="whole" bldLvl="1" animBg="1" rev="0" advAuto="0" spid="260"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65" name="Examples of frameworks"/>
          <p:cNvSpPr txBox="1"/>
          <p:nvPr>
            <p:ph type="title"/>
          </p:nvPr>
        </p:nvSpPr>
        <p:spPr>
          <a:prstGeom prst="rect">
            <a:avLst/>
          </a:prstGeom>
        </p:spPr>
        <p:txBody>
          <a:bodyPr/>
          <a:lstStyle>
            <a:lvl1pPr>
              <a:defRPr>
                <a:solidFill>
                  <a:srgbClr val="CDC7C7"/>
                </a:solidFill>
              </a:defRPr>
            </a:lvl1pPr>
          </a:lstStyle>
          <a:p>
            <a:pPr/>
            <a:r>
              <a:t>Examples of frameworks</a:t>
            </a:r>
          </a:p>
        </p:txBody>
      </p:sp>
      <p:sp>
        <p:nvSpPr>
          <p:cNvPr id="266" name="BindsNet &amp; SpykeTorch[9][10]"/>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defRPr>
                <a:solidFill>
                  <a:srgbClr val="CDC7C7"/>
                </a:solidFill>
              </a:defRPr>
            </a:pPr>
            <a:r>
              <a:t>BindsNet &amp; SpykeTorch</a:t>
            </a:r>
            <a:r>
              <a:rPr baseline="31999"/>
              <a:t>[9][10]</a:t>
            </a:r>
          </a:p>
        </p:txBody>
      </p:sp>
      <p:pic>
        <p:nvPicPr>
          <p:cNvPr id="267"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sp>
        <p:nvSpPr>
          <p:cNvPr id="268" name="BindsNet: “A Python package used for simulating spiking neural networks (SNNs)”.…"/>
          <p:cNvSpPr txBox="1"/>
          <p:nvPr>
            <p:ph type="body" sz="half" idx="1"/>
          </p:nvPr>
        </p:nvSpPr>
        <p:spPr>
          <a:xfrm>
            <a:off x="1206500" y="4248504"/>
            <a:ext cx="16103170" cy="8256630"/>
          </a:xfrm>
          <a:prstGeom prst="rect">
            <a:avLst/>
          </a:prstGeom>
        </p:spPr>
        <p:txBody>
          <a:bodyPr/>
          <a:lstStyle/>
          <a:p>
            <a:pPr marL="609599" indent="-609599">
              <a:defRPr sz="3200">
                <a:solidFill>
                  <a:srgbClr val="CDC7C7"/>
                </a:solidFill>
              </a:defRPr>
            </a:pPr>
            <a:r>
              <a:t>BindsNet: “A Python package used for simulating spiking neural networks (SNNs)”.</a:t>
            </a:r>
          </a:p>
          <a:p>
            <a:pPr marL="609599" indent="-609599">
              <a:defRPr sz="3200">
                <a:solidFill>
                  <a:srgbClr val="CDC7C7"/>
                </a:solidFill>
              </a:defRPr>
            </a:pPr>
            <a:r>
              <a:t>SpykeTorch: “SpykeTorch is a PyTorch-based simulator of convolutional spiking neural networks, in which the neurons emit at most one spike per stimulus.”</a:t>
            </a:r>
          </a:p>
          <a:p>
            <a:pPr marL="609599" indent="-609599">
              <a:defRPr sz="3200">
                <a:solidFill>
                  <a:srgbClr val="CDC7C7"/>
                </a:solidFill>
              </a:defRPr>
            </a:pPr>
            <a:r>
              <a:t>BindsNet is more flexibel and general.</a:t>
            </a:r>
          </a:p>
          <a:p>
            <a:pPr marL="609599" indent="-609599">
              <a:defRPr sz="3200">
                <a:solidFill>
                  <a:srgbClr val="CDC7C7"/>
                </a:solidFill>
              </a:defRPr>
            </a:pPr>
            <a:r>
              <a:t>SpykeTorch is especially focused on Convolutional NN’s.</a:t>
            </a:r>
          </a:p>
        </p:txBody>
      </p:sp>
      <p:pic>
        <p:nvPicPr>
          <p:cNvPr id="269" name="Image" descr="Image"/>
          <p:cNvPicPr>
            <a:picLocks noChangeAspect="1"/>
          </p:cNvPicPr>
          <p:nvPr/>
        </p:nvPicPr>
        <p:blipFill>
          <a:blip r:embed="rId4">
            <a:extLst/>
          </a:blip>
          <a:stretch>
            <a:fillRect/>
          </a:stretch>
        </p:blipFill>
        <p:spPr>
          <a:xfrm>
            <a:off x="1874558" y="9336816"/>
            <a:ext cx="5816429" cy="2065836"/>
          </a:xfrm>
          <a:prstGeom prst="rect">
            <a:avLst/>
          </a:prstGeom>
          <a:ln w="12700">
            <a:miter lim="400000"/>
          </a:ln>
        </p:spPr>
      </p:pic>
      <p:pic>
        <p:nvPicPr>
          <p:cNvPr id="270" name="Image" descr="Image"/>
          <p:cNvPicPr>
            <a:picLocks noChangeAspect="1"/>
          </p:cNvPicPr>
          <p:nvPr/>
        </p:nvPicPr>
        <p:blipFill>
          <a:blip r:embed="rId5">
            <a:extLst/>
          </a:blip>
          <a:stretch>
            <a:fillRect/>
          </a:stretch>
        </p:blipFill>
        <p:spPr>
          <a:xfrm>
            <a:off x="9812643" y="9425754"/>
            <a:ext cx="7008668" cy="1887960"/>
          </a:xfrm>
          <a:prstGeom prst="rect">
            <a:avLst/>
          </a:prstGeom>
          <a:ln w="12700">
            <a:miter lim="400000"/>
          </a:ln>
        </p:spPr>
      </p:pic>
      <p:sp>
        <p:nvSpPr>
          <p:cNvPr id="271" name="https://github.com/BindsNET/bindsnet"/>
          <p:cNvSpPr txBox="1"/>
          <p:nvPr/>
        </p:nvSpPr>
        <p:spPr>
          <a:xfrm>
            <a:off x="2091845" y="12058828"/>
            <a:ext cx="538185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https://github.com/BindsNET/bindsnet</a:t>
            </a:r>
          </a:p>
        </p:txBody>
      </p:sp>
      <p:sp>
        <p:nvSpPr>
          <p:cNvPr id="272" name="https://github.com/miladmozafari/SpykeTorch"/>
          <p:cNvSpPr txBox="1"/>
          <p:nvPr/>
        </p:nvSpPr>
        <p:spPr>
          <a:xfrm>
            <a:off x="10143551" y="12058828"/>
            <a:ext cx="634685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https://github.com/miladmozafari/SpykeTorch</a:t>
            </a:r>
          </a:p>
        </p:txBody>
      </p:sp>
      <p:pic>
        <p:nvPicPr>
          <p:cNvPr id="273" name="Image" descr="Image"/>
          <p:cNvPicPr>
            <a:picLocks noChangeAspect="1"/>
          </p:cNvPicPr>
          <p:nvPr/>
        </p:nvPicPr>
        <p:blipFill>
          <a:blip r:embed="rId6">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68">
                                            <p:bg/>
                                          </p:spTgt>
                                        </p:tgtEl>
                                        <p:attrNameLst>
                                          <p:attrName>style.visibility</p:attrName>
                                        </p:attrNameLst>
                                      </p:cBhvr>
                                      <p:to>
                                        <p:strVal val="visible"/>
                                      </p:to>
                                    </p:set>
                                    <p:anim calcmode="lin" valueType="num">
                                      <p:cBhvr>
                                        <p:cTn id="7" dur="1000" fill="hold"/>
                                        <p:tgtEl>
                                          <p:spTgt spid="268">
                                            <p:bg/>
                                          </p:spTgt>
                                        </p:tgtEl>
                                        <p:attrNameLst>
                                          <p:attrName>ppt_x</p:attrName>
                                        </p:attrNameLst>
                                      </p:cBhvr>
                                      <p:tavLst>
                                        <p:tav tm="0">
                                          <p:val>
                                            <p:strVal val="0-#ppt_w/2"/>
                                          </p:val>
                                        </p:tav>
                                        <p:tav tm="100000">
                                          <p:val>
                                            <p:strVal val="#ppt_x"/>
                                          </p:val>
                                        </p:tav>
                                      </p:tavLst>
                                    </p:anim>
                                    <p:anim calcmode="lin" valueType="num">
                                      <p:cBhvr>
                                        <p:cTn id="8" dur="1000" fill="hold"/>
                                        <p:tgtEl>
                                          <p:spTgt spid="268">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68">
                                            <p:txEl>
                                              <p:pRg st="0" end="0"/>
                                            </p:txEl>
                                          </p:spTgt>
                                        </p:tgtEl>
                                        <p:attrNameLst>
                                          <p:attrName>style.visibility</p:attrName>
                                        </p:attrNameLst>
                                      </p:cBhvr>
                                      <p:to>
                                        <p:strVal val="visible"/>
                                      </p:to>
                                    </p:set>
                                    <p:anim calcmode="lin" valueType="num">
                                      <p:cBhvr>
                                        <p:cTn id="11" dur="1000" fill="hold"/>
                                        <p:tgtEl>
                                          <p:spTgt spid="268">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26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68">
                                            <p:txEl>
                                              <p:pRg st="1" end="1"/>
                                            </p:txEl>
                                          </p:spTgt>
                                        </p:tgtEl>
                                        <p:attrNameLst>
                                          <p:attrName>style.visibility</p:attrName>
                                        </p:attrNameLst>
                                      </p:cBhvr>
                                      <p:to>
                                        <p:strVal val="visible"/>
                                      </p:to>
                                    </p:set>
                                    <p:anim calcmode="lin" valueType="num">
                                      <p:cBhvr>
                                        <p:cTn id="17" dur="1000" fill="hold"/>
                                        <p:tgtEl>
                                          <p:spTgt spid="268">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26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268">
                                            <p:txEl>
                                              <p:pRg st="2" end="2"/>
                                            </p:txEl>
                                          </p:spTgt>
                                        </p:tgtEl>
                                        <p:attrNameLst>
                                          <p:attrName>style.visibility</p:attrName>
                                        </p:attrNameLst>
                                      </p:cBhvr>
                                      <p:to>
                                        <p:strVal val="visible"/>
                                      </p:to>
                                    </p:set>
                                    <p:anim calcmode="lin" valueType="num">
                                      <p:cBhvr>
                                        <p:cTn id="23" dur="1000" fill="hold"/>
                                        <p:tgtEl>
                                          <p:spTgt spid="268">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26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el" backwards="0">
                                    <p:tmAbs val="0"/>
                                  </p:iterate>
                                  <p:childTnLst>
                                    <p:set>
                                      <p:cBhvr>
                                        <p:cTn id="28" fill="hold"/>
                                        <p:tgtEl>
                                          <p:spTgt spid="268">
                                            <p:txEl>
                                              <p:pRg st="3" end="3"/>
                                            </p:txEl>
                                          </p:spTgt>
                                        </p:tgtEl>
                                        <p:attrNameLst>
                                          <p:attrName>style.visibility</p:attrName>
                                        </p:attrNameLst>
                                      </p:cBhvr>
                                      <p:to>
                                        <p:strVal val="visible"/>
                                      </p:to>
                                    </p:set>
                                    <p:anim calcmode="lin" valueType="num">
                                      <p:cBhvr>
                                        <p:cTn id="29" dur="1000" fill="hold"/>
                                        <p:tgtEl>
                                          <p:spTgt spid="268">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26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2" fill="hold">
                                  <p:stCondLst>
                                    <p:cond delay="0"/>
                                  </p:stCondLst>
                                  <p:iterate type="el" backwards="0">
                                    <p:tmAbs val="0"/>
                                  </p:iterate>
                                  <p:childTnLst>
                                    <p:set>
                                      <p:cBhvr>
                                        <p:cTn id="34" fill="hold"/>
                                        <p:tgtEl>
                                          <p:spTgt spid="269"/>
                                        </p:tgtEl>
                                        <p:attrNameLst>
                                          <p:attrName>style.visibility</p:attrName>
                                        </p:attrNameLst>
                                      </p:cBhvr>
                                      <p:to>
                                        <p:strVal val="visible"/>
                                      </p:to>
                                    </p:set>
                                    <p:anim calcmode="lin" valueType="num">
                                      <p:cBhvr>
                                        <p:cTn id="35" dur="1000" fill="hold"/>
                                        <p:tgtEl>
                                          <p:spTgt spid="269"/>
                                        </p:tgtEl>
                                        <p:attrNameLst>
                                          <p:attrName>ppt_x</p:attrName>
                                        </p:attrNameLst>
                                      </p:cBhvr>
                                      <p:tavLst>
                                        <p:tav tm="0">
                                          <p:val>
                                            <p:strVal val="0-#ppt_w/2"/>
                                          </p:val>
                                        </p:tav>
                                        <p:tav tm="100000">
                                          <p:val>
                                            <p:strVal val="#ppt_x"/>
                                          </p:val>
                                        </p:tav>
                                      </p:tavLst>
                                    </p:anim>
                                    <p:anim calcmode="lin" valueType="num">
                                      <p:cBhvr>
                                        <p:cTn id="36" dur="1000" fill="hold"/>
                                        <p:tgtEl>
                                          <p:spTgt spid="2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8" presetID="2" grpId="3" fill="hold">
                                  <p:stCondLst>
                                    <p:cond delay="0"/>
                                  </p:stCondLst>
                                  <p:iterate type="el" backwards="0">
                                    <p:tmAbs val="0"/>
                                  </p:iterate>
                                  <p:childTnLst>
                                    <p:set>
                                      <p:cBhvr>
                                        <p:cTn id="40" fill="hold"/>
                                        <p:tgtEl>
                                          <p:spTgt spid="271"/>
                                        </p:tgtEl>
                                        <p:attrNameLst>
                                          <p:attrName>style.visibility</p:attrName>
                                        </p:attrNameLst>
                                      </p:cBhvr>
                                      <p:to>
                                        <p:strVal val="visible"/>
                                      </p:to>
                                    </p:set>
                                    <p:anim calcmode="lin" valueType="num">
                                      <p:cBhvr>
                                        <p:cTn id="41" dur="1000" fill="hold"/>
                                        <p:tgtEl>
                                          <p:spTgt spid="271"/>
                                        </p:tgtEl>
                                        <p:attrNameLst>
                                          <p:attrName>ppt_x</p:attrName>
                                        </p:attrNameLst>
                                      </p:cBhvr>
                                      <p:tavLst>
                                        <p:tav tm="0">
                                          <p:val>
                                            <p:strVal val="0-#ppt_w/2"/>
                                          </p:val>
                                        </p:tav>
                                        <p:tav tm="100000">
                                          <p:val>
                                            <p:strVal val="#ppt_x"/>
                                          </p:val>
                                        </p:tav>
                                      </p:tavLst>
                                    </p:anim>
                                    <p:anim calcmode="lin" valueType="num">
                                      <p:cBhvr>
                                        <p:cTn id="42" dur="1000" fill="hold"/>
                                        <p:tgtEl>
                                          <p:spTgt spid="271"/>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2" presetID="2" grpId="4" fill="hold">
                                  <p:stCondLst>
                                    <p:cond delay="0"/>
                                  </p:stCondLst>
                                  <p:iterate type="el" backwards="0">
                                    <p:tmAbs val="0"/>
                                  </p:iterate>
                                  <p:childTnLst>
                                    <p:set>
                                      <p:cBhvr>
                                        <p:cTn id="46" fill="hold"/>
                                        <p:tgtEl>
                                          <p:spTgt spid="270"/>
                                        </p:tgtEl>
                                        <p:attrNameLst>
                                          <p:attrName>style.visibility</p:attrName>
                                        </p:attrNameLst>
                                      </p:cBhvr>
                                      <p:to>
                                        <p:strVal val="visible"/>
                                      </p:to>
                                    </p:set>
                                    <p:anim calcmode="lin" valueType="num">
                                      <p:cBhvr>
                                        <p:cTn id="47" dur="1000" fill="hold"/>
                                        <p:tgtEl>
                                          <p:spTgt spid="270"/>
                                        </p:tgtEl>
                                        <p:attrNameLst>
                                          <p:attrName>ppt_x</p:attrName>
                                        </p:attrNameLst>
                                      </p:cBhvr>
                                      <p:tavLst>
                                        <p:tav tm="0">
                                          <p:val>
                                            <p:strVal val="1+#ppt_w/2"/>
                                          </p:val>
                                        </p:tav>
                                        <p:tav tm="100000">
                                          <p:val>
                                            <p:strVal val="#ppt_x"/>
                                          </p:val>
                                        </p:tav>
                                      </p:tavLst>
                                    </p:anim>
                                    <p:anim calcmode="lin" valueType="num">
                                      <p:cBhvr>
                                        <p:cTn id="48" dur="1000" fill="hold"/>
                                        <p:tgtEl>
                                          <p:spTgt spid="27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2" presetID="2" grpId="5" fill="hold">
                                  <p:stCondLst>
                                    <p:cond delay="0"/>
                                  </p:stCondLst>
                                  <p:iterate type="el" backwards="0">
                                    <p:tmAbs val="0"/>
                                  </p:iterate>
                                  <p:childTnLst>
                                    <p:set>
                                      <p:cBhvr>
                                        <p:cTn id="52" fill="hold"/>
                                        <p:tgtEl>
                                          <p:spTgt spid="272"/>
                                        </p:tgtEl>
                                        <p:attrNameLst>
                                          <p:attrName>style.visibility</p:attrName>
                                        </p:attrNameLst>
                                      </p:cBhvr>
                                      <p:to>
                                        <p:strVal val="visible"/>
                                      </p:to>
                                    </p:set>
                                    <p:anim calcmode="lin" valueType="num">
                                      <p:cBhvr>
                                        <p:cTn id="53" dur="1000" fill="hold"/>
                                        <p:tgtEl>
                                          <p:spTgt spid="272"/>
                                        </p:tgtEl>
                                        <p:attrNameLst>
                                          <p:attrName>ppt_x</p:attrName>
                                        </p:attrNameLst>
                                      </p:cBhvr>
                                      <p:tavLst>
                                        <p:tav tm="0">
                                          <p:val>
                                            <p:strVal val="1+#ppt_w/2"/>
                                          </p:val>
                                        </p:tav>
                                        <p:tav tm="100000">
                                          <p:val>
                                            <p:strVal val="#ppt_x"/>
                                          </p:val>
                                        </p:tav>
                                      </p:tavLst>
                                    </p:anim>
                                    <p:anim calcmode="lin" valueType="num">
                                      <p:cBhvr>
                                        <p:cTn id="54" dur="1000" fill="hold"/>
                                        <p:tgtEl>
                                          <p:spTgt spid="2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0" grpId="4"/>
      <p:bldP build="whole" bldLvl="1" animBg="1" rev="0" advAuto="0" spid="269" grpId="2"/>
      <p:bldP build="whole" bldLvl="1" animBg="1" rev="0" advAuto="0" spid="272" grpId="5"/>
      <p:bldP build="whole" bldLvl="1" animBg="1" rev="0" advAuto="0" spid="271" grpId="3"/>
      <p:bldP build="p" bldLvl="5" animBg="1" rev="0" advAuto="0" spid="268"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77" name="Other solutions"/>
          <p:cNvSpPr txBox="1"/>
          <p:nvPr>
            <p:ph type="title"/>
          </p:nvPr>
        </p:nvSpPr>
        <p:spPr>
          <a:prstGeom prst="rect">
            <a:avLst/>
          </a:prstGeom>
        </p:spPr>
        <p:txBody>
          <a:bodyPr/>
          <a:lstStyle>
            <a:lvl1pPr>
              <a:defRPr>
                <a:solidFill>
                  <a:srgbClr val="CDC7C7"/>
                </a:solidFill>
              </a:defRPr>
            </a:lvl1pPr>
          </a:lstStyle>
          <a:p>
            <a:pPr/>
            <a:r>
              <a:t>Other solutions</a:t>
            </a:r>
          </a:p>
        </p:txBody>
      </p:sp>
      <p:sp>
        <p:nvSpPr>
          <p:cNvPr id="278" name="Surrogate gradi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Surrogate gradients</a:t>
            </a:r>
          </a:p>
        </p:txBody>
      </p:sp>
      <p:pic>
        <p:nvPicPr>
          <p:cNvPr id="279"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sp>
        <p:nvSpPr>
          <p:cNvPr id="280" name="SNN’s perform worse than ANN’s when it comes to accuracy.…"/>
          <p:cNvSpPr txBox="1"/>
          <p:nvPr>
            <p:ph type="body" idx="1"/>
          </p:nvPr>
        </p:nvSpPr>
        <p:spPr>
          <a:xfrm>
            <a:off x="1187476" y="3719195"/>
            <a:ext cx="21024877" cy="8256631"/>
          </a:xfrm>
          <a:prstGeom prst="rect">
            <a:avLst/>
          </a:prstGeom>
        </p:spPr>
        <p:txBody>
          <a:bodyPr/>
          <a:lstStyle/>
          <a:p>
            <a:pPr marL="609599" indent="-609599">
              <a:defRPr sz="3200">
                <a:solidFill>
                  <a:srgbClr val="CDC7C7"/>
                </a:solidFill>
              </a:defRPr>
            </a:pPr>
            <a:r>
              <a:t>SNN’s perform worse than ANN’s when it comes to accuracy.</a:t>
            </a:r>
          </a:p>
          <a:p>
            <a:pPr marL="609599" indent="-609599">
              <a:defRPr sz="3200">
                <a:solidFill>
                  <a:srgbClr val="CDC7C7"/>
                </a:solidFill>
              </a:defRPr>
            </a:pPr>
            <a:r>
              <a:t>Recently other solutions have been proposed to gain better accuracy.</a:t>
            </a:r>
          </a:p>
          <a:p>
            <a:pPr marL="609599" indent="-609599">
              <a:defRPr sz="3200">
                <a:solidFill>
                  <a:srgbClr val="CDC7C7"/>
                </a:solidFill>
              </a:defRPr>
            </a:pPr>
            <a:r>
              <a:t>For example: surrogate gradients</a:t>
            </a:r>
          </a:p>
          <a:p>
            <a:pPr marL="609599" indent="-609599">
              <a:defRPr sz="3200">
                <a:solidFill>
                  <a:srgbClr val="CDC7C7"/>
                </a:solidFill>
              </a:defRPr>
            </a:pPr>
            <a:r>
              <a:t>Substitution of the non-existing gradient with a derivative that does exist</a:t>
            </a:r>
          </a:p>
          <a:p>
            <a:pPr lvl="2">
              <a:defRPr sz="3200">
                <a:solidFill>
                  <a:srgbClr val="CDC7C7"/>
                </a:solidFill>
              </a:defRPr>
            </a:pPr>
            <a:r>
              <a:t>Stochastic: </a:t>
            </a:r>
            <a14:m>
              <m:oMath>
                <m:sSubSup>
                  <m:e>
                    <m:limUpp>
                      <m:e>
                        <m:r>
                          <a:rPr xmlns:a="http://schemas.openxmlformats.org/drawingml/2006/main" sz="3800" i="1">
                            <a:solidFill>
                              <a:srgbClr val="CDC7C7"/>
                            </a:solidFill>
                            <a:latin typeface="Cambria Math" panose="02040503050406030204" pitchFamily="18" charset="0"/>
                          </a:rPr>
                          <m:t>f</m:t>
                        </m:r>
                      </m:e>
                      <m:lim>
                        <m:r>
                          <a:rPr xmlns:a="http://schemas.openxmlformats.org/drawingml/2006/main" sz="3800" i="1">
                            <a:solidFill>
                              <a:srgbClr val="CDC7C7"/>
                            </a:solidFill>
                            <a:latin typeface="Cambria Math" panose="02040503050406030204" pitchFamily="18" charset="0"/>
                          </a:rPr>
                          <m:t>̂</m:t>
                        </m:r>
                      </m:lim>
                    </m:limUpp>
                  </m:e>
                  <m:sub>
                    <m:r>
                      <a:rPr xmlns:a="http://schemas.openxmlformats.org/drawingml/2006/main" sz="3800" i="1">
                        <a:solidFill>
                          <a:srgbClr val="CDC7C7"/>
                        </a:solidFill>
                        <a:latin typeface="Cambria Math" panose="02040503050406030204" pitchFamily="18" charset="0"/>
                      </a:rPr>
                      <m:t>s</m:t>
                    </m:r>
                  </m:sub>
                  <m:sup>
                    <m:sSup>
                      <m:e/>
                      <m:sup>
                        <m:r>
                          <a:rPr xmlns:a="http://schemas.openxmlformats.org/drawingml/2006/main" sz="3800" i="1">
                            <a:solidFill>
                              <a:srgbClr val="CDC7C7"/>
                            </a:solidFill>
                            <a:latin typeface="Cambria Math" panose="02040503050406030204" pitchFamily="18" charset="0"/>
                          </a:rPr>
                          <m:t>′</m:t>
                        </m:r>
                      </m:sup>
                    </m:sSup>
                  </m:sup>
                </m:sSubSup>
                <m:r>
                  <a:rPr xmlns:a="http://schemas.openxmlformats.org/drawingml/2006/main" sz="3800" i="1">
                    <a:solidFill>
                      <a:srgbClr val="CDC7C7"/>
                    </a:solidFill>
                    <a:latin typeface="Cambria Math" panose="02040503050406030204" pitchFamily="18" charset="0"/>
                  </a:rPr>
                  <m:t>(</m:t>
                </m:r>
                <m:sSub>
                  <m:e>
                    <m:r>
                      <a:rPr xmlns:a="http://schemas.openxmlformats.org/drawingml/2006/main" sz="3800" i="1">
                        <a:solidFill>
                          <a:srgbClr val="CDC7C7"/>
                        </a:solidFill>
                        <a:latin typeface="Cambria Math" panose="02040503050406030204" pitchFamily="18" charset="0"/>
                      </a:rPr>
                      <m:t>u</m:t>
                    </m:r>
                  </m:e>
                  <m:sub>
                    <m:r>
                      <a:rPr xmlns:a="http://schemas.openxmlformats.org/drawingml/2006/main" sz="3800" i="1">
                        <a:solidFill>
                          <a:srgbClr val="CDC7C7"/>
                        </a:solidFill>
                        <a:latin typeface="Cambria Math" panose="02040503050406030204" pitchFamily="18" charset="0"/>
                      </a:rPr>
                      <m:t>t</m:t>
                    </m:r>
                  </m:sub>
                </m:sSub>
                <m:r>
                  <a:rPr xmlns:a="http://schemas.openxmlformats.org/drawingml/2006/main" sz="3800" i="1">
                    <a:solidFill>
                      <a:srgbClr val="CDC7C7"/>
                    </a:solidFill>
                    <a:latin typeface="Cambria Math" panose="02040503050406030204" pitchFamily="18" charset="0"/>
                  </a:rPr>
                  <m:t>)</m:t>
                </m:r>
                <m:r>
                  <a:rPr xmlns:a="http://schemas.openxmlformats.org/drawingml/2006/main" sz="3800" i="1">
                    <a:solidFill>
                      <a:srgbClr val="CDC7C7"/>
                    </a:solidFill>
                    <a:latin typeface="Cambria Math" panose="02040503050406030204" pitchFamily="18" charset="0"/>
                  </a:rPr>
                  <m:t>=</m:t>
                </m:r>
                <m:r>
                  <a:rPr xmlns:a="http://schemas.openxmlformats.org/drawingml/2006/main" sz="3800" i="1">
                    <a:solidFill>
                      <a:srgbClr val="CDC7C7"/>
                    </a:solidFill>
                    <a:latin typeface="Cambria Math" panose="02040503050406030204" pitchFamily="18" charset="0"/>
                  </a:rPr>
                  <m:t>N</m:t>
                </m:r>
                <m:r>
                  <a:rPr xmlns:a="http://schemas.openxmlformats.org/drawingml/2006/main" sz="3800" i="1">
                    <a:solidFill>
                      <a:srgbClr val="CDC7C7"/>
                    </a:solidFill>
                    <a:latin typeface="Cambria Math" panose="02040503050406030204" pitchFamily="18" charset="0"/>
                  </a:rPr>
                  <m:t>(</m:t>
                </m:r>
                <m:sSub>
                  <m:e>
                    <m:r>
                      <a:rPr xmlns:a="http://schemas.openxmlformats.org/drawingml/2006/main" sz="3800" i="1">
                        <a:solidFill>
                          <a:srgbClr val="CDC7C7"/>
                        </a:solidFill>
                        <a:latin typeface="Cambria Math" panose="02040503050406030204" pitchFamily="18" charset="0"/>
                      </a:rPr>
                      <m:t>u</m:t>
                    </m:r>
                  </m:e>
                  <m:sub>
                    <m:r>
                      <a:rPr xmlns:a="http://schemas.openxmlformats.org/drawingml/2006/main" sz="3800" i="1">
                        <a:solidFill>
                          <a:srgbClr val="CDC7C7"/>
                        </a:solidFill>
                        <a:latin typeface="Cambria Math" panose="02040503050406030204" pitchFamily="18" charset="0"/>
                      </a:rPr>
                      <m:t>t</m:t>
                    </m:r>
                  </m:sub>
                </m:sSub>
                <m:r>
                  <a:rPr xmlns:a="http://schemas.openxmlformats.org/drawingml/2006/main" sz="3800" i="1">
                    <a:solidFill>
                      <a:srgbClr val="CDC7C7"/>
                    </a:solidFill>
                    <a:latin typeface="Cambria Math" panose="02040503050406030204" pitchFamily="18" charset="0"/>
                  </a:rPr>
                  <m:t>|</m:t>
                </m:r>
                <m:r>
                  <a:rPr xmlns:a="http://schemas.openxmlformats.org/drawingml/2006/main" sz="3800" i="1">
                    <a:solidFill>
                      <a:srgbClr val="CDC7C7"/>
                    </a:solidFill>
                    <a:latin typeface="Cambria Math" panose="02040503050406030204" pitchFamily="18" charset="0"/>
                  </a:rPr>
                  <m:t>θ</m:t>
                </m:r>
                <m:r>
                  <a:rPr xmlns:a="http://schemas.openxmlformats.org/drawingml/2006/main" sz="3800" i="1">
                    <a:solidFill>
                      <a:srgbClr val="CDC7C7"/>
                    </a:solidFill>
                    <a:latin typeface="Cambria Math" panose="02040503050406030204" pitchFamily="18" charset="0"/>
                  </a:rPr>
                  <m:t>,</m:t>
                </m:r>
                <m:sSup>
                  <m:e>
                    <m:r>
                      <a:rPr xmlns:a="http://schemas.openxmlformats.org/drawingml/2006/main" sz="3800" i="1">
                        <a:solidFill>
                          <a:srgbClr val="CDC7C7"/>
                        </a:solidFill>
                        <a:latin typeface="Cambria Math" panose="02040503050406030204" pitchFamily="18" charset="0"/>
                      </a:rPr>
                      <m:t>σ</m:t>
                    </m:r>
                  </m:e>
                  <m:sup>
                    <m:r>
                      <a:rPr xmlns:a="http://schemas.openxmlformats.org/drawingml/2006/main" sz="3800" i="1">
                        <a:solidFill>
                          <a:srgbClr val="CDC7C7"/>
                        </a:solidFill>
                        <a:latin typeface="Cambria Math" panose="02040503050406030204" pitchFamily="18" charset="0"/>
                      </a:rPr>
                      <m:t>2</m:t>
                    </m:r>
                  </m:sup>
                </m:sSup>
                <m:r>
                  <a:rPr xmlns:a="http://schemas.openxmlformats.org/drawingml/2006/main" sz="3800" i="1">
                    <a:solidFill>
                      <a:srgbClr val="CDC7C7"/>
                    </a:solidFill>
                    <a:latin typeface="Cambria Math" panose="02040503050406030204" pitchFamily="18" charset="0"/>
                  </a:rPr>
                  <m:t>)</m:t>
                </m:r>
              </m:oMath>
            </a14:m>
            <a:r>
              <a:t> </a:t>
            </a:r>
            <a:r>
              <a:rPr baseline="31999"/>
              <a:t>[4]</a:t>
            </a:r>
            <a:endParaRPr baseline="31999"/>
          </a:p>
          <a:p>
            <a:pPr lvl="2">
              <a:defRPr sz="3200">
                <a:solidFill>
                  <a:srgbClr val="CDC7C7"/>
                </a:solidFill>
              </a:defRPr>
            </a:pPr>
            <a:r>
              <a:t>Sigmoid</a:t>
            </a:r>
          </a:p>
          <a:p>
            <a:pPr lvl="2">
              <a:defRPr sz="3200">
                <a:solidFill>
                  <a:srgbClr val="CDC7C7"/>
                </a:solidFill>
              </a:defRPr>
            </a:pPr>
            <a:r>
              <a:t>ReLu</a:t>
            </a:r>
          </a:p>
          <a:p>
            <a:pPr lvl="2" marL="609599" indent="-609599">
              <a:defRPr sz="3200">
                <a:solidFill>
                  <a:srgbClr val="CDC7C7"/>
                </a:solidFill>
              </a:defRPr>
            </a:pPr>
            <a:r>
              <a:t>Now you can apply BPTT (back propagation through time) using standard frameworks like PyTorch</a:t>
            </a:r>
            <a:r>
              <a:rPr baseline="31999"/>
              <a:t>[10]</a:t>
            </a:r>
            <a:r>
              <a:t>.</a:t>
            </a:r>
          </a:p>
        </p:txBody>
      </p:sp>
      <p:pic>
        <p:nvPicPr>
          <p:cNvPr id="281" name="Image" descr="Image"/>
          <p:cNvPicPr>
            <a:picLocks noChangeAspect="1"/>
          </p:cNvPicPr>
          <p:nvPr/>
        </p:nvPicPr>
        <p:blipFill>
          <a:blip r:embed="rId4">
            <a:extLst/>
          </a:blip>
          <a:stretch>
            <a:fillRect/>
          </a:stretch>
        </p:blipFill>
        <p:spPr>
          <a:xfrm>
            <a:off x="15420198" y="2961630"/>
            <a:ext cx="8896506" cy="5778627"/>
          </a:xfrm>
          <a:prstGeom prst="rect">
            <a:avLst/>
          </a:prstGeom>
          <a:ln w="12700">
            <a:miter lim="400000"/>
          </a:ln>
        </p:spPr>
      </p:pic>
      <p:pic>
        <p:nvPicPr>
          <p:cNvPr id="282" name="Image" descr="Image"/>
          <p:cNvPicPr>
            <a:picLocks noChangeAspect="1"/>
          </p:cNvPicPr>
          <p:nvPr/>
        </p:nvPicPr>
        <p:blipFill>
          <a:blip r:embed="rId5">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80">
                                            <p:bg/>
                                          </p:spTgt>
                                        </p:tgtEl>
                                        <p:attrNameLst>
                                          <p:attrName>style.visibility</p:attrName>
                                        </p:attrNameLst>
                                      </p:cBhvr>
                                      <p:to>
                                        <p:strVal val="visible"/>
                                      </p:to>
                                    </p:set>
                                    <p:anim calcmode="lin" valueType="num">
                                      <p:cBhvr>
                                        <p:cTn id="7" dur="1000" fill="hold"/>
                                        <p:tgtEl>
                                          <p:spTgt spid="280">
                                            <p:bg/>
                                          </p:spTgt>
                                        </p:tgtEl>
                                        <p:attrNameLst>
                                          <p:attrName>ppt_x</p:attrName>
                                        </p:attrNameLst>
                                      </p:cBhvr>
                                      <p:tavLst>
                                        <p:tav tm="0">
                                          <p:val>
                                            <p:strVal val="0-#ppt_w/2"/>
                                          </p:val>
                                        </p:tav>
                                        <p:tav tm="100000">
                                          <p:val>
                                            <p:strVal val="#ppt_x"/>
                                          </p:val>
                                        </p:tav>
                                      </p:tavLst>
                                    </p:anim>
                                    <p:anim calcmode="lin" valueType="num">
                                      <p:cBhvr>
                                        <p:cTn id="8" dur="1000" fill="hold"/>
                                        <p:tgtEl>
                                          <p:spTgt spid="280">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80">
                                            <p:txEl>
                                              <p:pRg st="0" end="0"/>
                                            </p:txEl>
                                          </p:spTgt>
                                        </p:tgtEl>
                                        <p:attrNameLst>
                                          <p:attrName>style.visibility</p:attrName>
                                        </p:attrNameLst>
                                      </p:cBhvr>
                                      <p:to>
                                        <p:strVal val="visible"/>
                                      </p:to>
                                    </p:set>
                                    <p:anim calcmode="lin" valueType="num">
                                      <p:cBhvr>
                                        <p:cTn id="11" dur="1000" fill="hold"/>
                                        <p:tgtEl>
                                          <p:spTgt spid="280">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28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80">
                                            <p:txEl>
                                              <p:pRg st="1" end="1"/>
                                            </p:txEl>
                                          </p:spTgt>
                                        </p:tgtEl>
                                        <p:attrNameLst>
                                          <p:attrName>style.visibility</p:attrName>
                                        </p:attrNameLst>
                                      </p:cBhvr>
                                      <p:to>
                                        <p:strVal val="visible"/>
                                      </p:to>
                                    </p:set>
                                    <p:anim calcmode="lin" valueType="num">
                                      <p:cBhvr>
                                        <p:cTn id="17" dur="1000" fill="hold"/>
                                        <p:tgtEl>
                                          <p:spTgt spid="280">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280">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280">
                                            <p:txEl>
                                              <p:pRg st="2" end="2"/>
                                            </p:txEl>
                                          </p:spTgt>
                                        </p:tgtEl>
                                        <p:attrNameLst>
                                          <p:attrName>style.visibility</p:attrName>
                                        </p:attrNameLst>
                                      </p:cBhvr>
                                      <p:to>
                                        <p:strVal val="visible"/>
                                      </p:to>
                                    </p:set>
                                    <p:anim calcmode="lin" valueType="num">
                                      <p:cBhvr>
                                        <p:cTn id="23" dur="1000" fill="hold"/>
                                        <p:tgtEl>
                                          <p:spTgt spid="280">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28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el" backwards="0">
                                    <p:tmAbs val="0"/>
                                  </p:iterate>
                                  <p:childTnLst>
                                    <p:set>
                                      <p:cBhvr>
                                        <p:cTn id="28" fill="hold"/>
                                        <p:tgtEl>
                                          <p:spTgt spid="280">
                                            <p:txEl>
                                              <p:pRg st="3" end="3"/>
                                            </p:txEl>
                                          </p:spTgt>
                                        </p:tgtEl>
                                        <p:attrNameLst>
                                          <p:attrName>style.visibility</p:attrName>
                                        </p:attrNameLst>
                                      </p:cBhvr>
                                      <p:to>
                                        <p:strVal val="visible"/>
                                      </p:to>
                                    </p:set>
                                    <p:anim calcmode="lin" valueType="num">
                                      <p:cBhvr>
                                        <p:cTn id="29" dur="1000" fill="hold"/>
                                        <p:tgtEl>
                                          <p:spTgt spid="280">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280">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1" fill="hold">
                                  <p:stCondLst>
                                    <p:cond delay="0"/>
                                  </p:stCondLst>
                                  <p:iterate type="el" backwards="0">
                                    <p:tmAbs val="0"/>
                                  </p:iterate>
                                  <p:childTnLst>
                                    <p:set>
                                      <p:cBhvr>
                                        <p:cTn id="34" fill="hold"/>
                                        <p:tgtEl>
                                          <p:spTgt spid="280">
                                            <p:txEl>
                                              <p:pRg st="4" end="4"/>
                                            </p:txEl>
                                          </p:spTgt>
                                        </p:tgtEl>
                                        <p:attrNameLst>
                                          <p:attrName>style.visibility</p:attrName>
                                        </p:attrNameLst>
                                      </p:cBhvr>
                                      <p:to>
                                        <p:strVal val="visible"/>
                                      </p:to>
                                    </p:set>
                                    <p:anim calcmode="lin" valueType="num">
                                      <p:cBhvr>
                                        <p:cTn id="35" dur="1000" fill="hold"/>
                                        <p:tgtEl>
                                          <p:spTgt spid="280">
                                            <p:txEl>
                                              <p:pRg st="4" end="4"/>
                                            </p:txEl>
                                          </p:spTgt>
                                        </p:tgtEl>
                                        <p:attrNameLst>
                                          <p:attrName>ppt_x</p:attrName>
                                        </p:attrNameLst>
                                      </p:cBhvr>
                                      <p:tavLst>
                                        <p:tav tm="0">
                                          <p:val>
                                            <p:strVal val="0-#ppt_w/2"/>
                                          </p:val>
                                        </p:tav>
                                        <p:tav tm="100000">
                                          <p:val>
                                            <p:strVal val="#ppt_x"/>
                                          </p:val>
                                        </p:tav>
                                      </p:tavLst>
                                    </p:anim>
                                    <p:anim calcmode="lin" valueType="num">
                                      <p:cBhvr>
                                        <p:cTn id="36" dur="1000" fill="hold"/>
                                        <p:tgtEl>
                                          <p:spTgt spid="280">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8" presetID="2" grpId="1" fill="hold">
                                  <p:stCondLst>
                                    <p:cond delay="0"/>
                                  </p:stCondLst>
                                  <p:iterate type="el" backwards="0">
                                    <p:tmAbs val="0"/>
                                  </p:iterate>
                                  <p:childTnLst>
                                    <p:set>
                                      <p:cBhvr>
                                        <p:cTn id="40" fill="hold"/>
                                        <p:tgtEl>
                                          <p:spTgt spid="280">
                                            <p:txEl>
                                              <p:pRg st="5" end="5"/>
                                            </p:txEl>
                                          </p:spTgt>
                                        </p:tgtEl>
                                        <p:attrNameLst>
                                          <p:attrName>style.visibility</p:attrName>
                                        </p:attrNameLst>
                                      </p:cBhvr>
                                      <p:to>
                                        <p:strVal val="visible"/>
                                      </p:to>
                                    </p:set>
                                    <p:anim calcmode="lin" valueType="num">
                                      <p:cBhvr>
                                        <p:cTn id="41" dur="1000" fill="hold"/>
                                        <p:tgtEl>
                                          <p:spTgt spid="280">
                                            <p:txEl>
                                              <p:pRg st="5" end="5"/>
                                            </p:txEl>
                                          </p:spTgt>
                                        </p:tgtEl>
                                        <p:attrNameLst>
                                          <p:attrName>ppt_x</p:attrName>
                                        </p:attrNameLst>
                                      </p:cBhvr>
                                      <p:tavLst>
                                        <p:tav tm="0">
                                          <p:val>
                                            <p:strVal val="0-#ppt_w/2"/>
                                          </p:val>
                                        </p:tav>
                                        <p:tav tm="100000">
                                          <p:val>
                                            <p:strVal val="#ppt_x"/>
                                          </p:val>
                                        </p:tav>
                                      </p:tavLst>
                                    </p:anim>
                                    <p:anim calcmode="lin" valueType="num">
                                      <p:cBhvr>
                                        <p:cTn id="42" dur="1000" fill="hold"/>
                                        <p:tgtEl>
                                          <p:spTgt spid="280">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 grpId="1" fill="hold">
                                  <p:stCondLst>
                                    <p:cond delay="0"/>
                                  </p:stCondLst>
                                  <p:iterate type="el" backwards="0">
                                    <p:tmAbs val="0"/>
                                  </p:iterate>
                                  <p:childTnLst>
                                    <p:set>
                                      <p:cBhvr>
                                        <p:cTn id="46" fill="hold"/>
                                        <p:tgtEl>
                                          <p:spTgt spid="280">
                                            <p:txEl>
                                              <p:pRg st="6" end="6"/>
                                            </p:txEl>
                                          </p:spTgt>
                                        </p:tgtEl>
                                        <p:attrNameLst>
                                          <p:attrName>style.visibility</p:attrName>
                                        </p:attrNameLst>
                                      </p:cBhvr>
                                      <p:to>
                                        <p:strVal val="visible"/>
                                      </p:to>
                                    </p:set>
                                    <p:anim calcmode="lin" valueType="num">
                                      <p:cBhvr>
                                        <p:cTn id="47" dur="1000" fill="hold"/>
                                        <p:tgtEl>
                                          <p:spTgt spid="280">
                                            <p:txEl>
                                              <p:pRg st="6" end="6"/>
                                            </p:txEl>
                                          </p:spTgt>
                                        </p:tgtEl>
                                        <p:attrNameLst>
                                          <p:attrName>ppt_x</p:attrName>
                                        </p:attrNameLst>
                                      </p:cBhvr>
                                      <p:tavLst>
                                        <p:tav tm="0">
                                          <p:val>
                                            <p:strVal val="0-#ppt_w/2"/>
                                          </p:val>
                                        </p:tav>
                                        <p:tav tm="100000">
                                          <p:val>
                                            <p:strVal val="#ppt_x"/>
                                          </p:val>
                                        </p:tav>
                                      </p:tavLst>
                                    </p:anim>
                                    <p:anim calcmode="lin" valueType="num">
                                      <p:cBhvr>
                                        <p:cTn id="48" dur="1000" fill="hold"/>
                                        <p:tgtEl>
                                          <p:spTgt spid="280">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8" presetID="2" grpId="1" fill="hold">
                                  <p:stCondLst>
                                    <p:cond delay="0"/>
                                  </p:stCondLst>
                                  <p:iterate type="el" backwards="0">
                                    <p:tmAbs val="0"/>
                                  </p:iterate>
                                  <p:childTnLst>
                                    <p:set>
                                      <p:cBhvr>
                                        <p:cTn id="52" fill="hold"/>
                                        <p:tgtEl>
                                          <p:spTgt spid="280">
                                            <p:txEl>
                                              <p:pRg st="7" end="7"/>
                                            </p:txEl>
                                          </p:spTgt>
                                        </p:tgtEl>
                                        <p:attrNameLst>
                                          <p:attrName>style.visibility</p:attrName>
                                        </p:attrNameLst>
                                      </p:cBhvr>
                                      <p:to>
                                        <p:strVal val="visible"/>
                                      </p:to>
                                    </p:set>
                                    <p:anim calcmode="lin" valueType="num">
                                      <p:cBhvr>
                                        <p:cTn id="53" dur="1000" fill="hold"/>
                                        <p:tgtEl>
                                          <p:spTgt spid="280">
                                            <p:txEl>
                                              <p:pRg st="7" end="7"/>
                                            </p:txEl>
                                          </p:spTgt>
                                        </p:tgtEl>
                                        <p:attrNameLst>
                                          <p:attrName>ppt_x</p:attrName>
                                        </p:attrNameLst>
                                      </p:cBhvr>
                                      <p:tavLst>
                                        <p:tav tm="0">
                                          <p:val>
                                            <p:strVal val="0-#ppt_w/2"/>
                                          </p:val>
                                        </p:tav>
                                        <p:tav tm="100000">
                                          <p:val>
                                            <p:strVal val="#ppt_x"/>
                                          </p:val>
                                        </p:tav>
                                      </p:tavLst>
                                    </p:anim>
                                    <p:anim calcmode="lin" valueType="num">
                                      <p:cBhvr>
                                        <p:cTn id="54" dur="1000" fill="hold"/>
                                        <p:tgtEl>
                                          <p:spTgt spid="280">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8" presetID="2" grpId="2" fill="hold">
                                  <p:stCondLst>
                                    <p:cond delay="0"/>
                                  </p:stCondLst>
                                  <p:iterate type="el" backwards="0">
                                    <p:tmAbs val="0"/>
                                  </p:iterate>
                                  <p:childTnLst>
                                    <p:set>
                                      <p:cBhvr>
                                        <p:cTn id="58" fill="hold"/>
                                        <p:tgtEl>
                                          <p:spTgt spid="281"/>
                                        </p:tgtEl>
                                        <p:attrNameLst>
                                          <p:attrName>style.visibility</p:attrName>
                                        </p:attrNameLst>
                                      </p:cBhvr>
                                      <p:to>
                                        <p:strVal val="visible"/>
                                      </p:to>
                                    </p:set>
                                    <p:anim calcmode="lin" valueType="num">
                                      <p:cBhvr>
                                        <p:cTn id="59" dur="1000" fill="hold"/>
                                        <p:tgtEl>
                                          <p:spTgt spid="281"/>
                                        </p:tgtEl>
                                        <p:attrNameLst>
                                          <p:attrName>ppt_x</p:attrName>
                                        </p:attrNameLst>
                                      </p:cBhvr>
                                      <p:tavLst>
                                        <p:tav tm="0">
                                          <p:val>
                                            <p:strVal val="0-#ppt_w/2"/>
                                          </p:val>
                                        </p:tav>
                                        <p:tav tm="100000">
                                          <p:val>
                                            <p:strVal val="#ppt_x"/>
                                          </p:val>
                                        </p:tav>
                                      </p:tavLst>
                                    </p:anim>
                                    <p:anim calcmode="lin" valueType="num">
                                      <p:cBhvr>
                                        <p:cTn id="60" dur="1000" fill="hold"/>
                                        <p:tgtEl>
                                          <p:spTgt spid="28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1" grpId="2"/>
      <p:bldP build="p" bldLvl="5" animBg="1" rev="0" advAuto="0" spid="280"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86" name="Research"/>
          <p:cNvSpPr txBox="1"/>
          <p:nvPr>
            <p:ph type="title"/>
          </p:nvPr>
        </p:nvSpPr>
        <p:spPr>
          <a:prstGeom prst="rect">
            <a:avLst/>
          </a:prstGeom>
        </p:spPr>
        <p:txBody>
          <a:bodyPr/>
          <a:lstStyle>
            <a:lvl1pPr>
              <a:defRPr>
                <a:solidFill>
                  <a:srgbClr val="CDC7C7"/>
                </a:solidFill>
              </a:defRPr>
            </a:lvl1pPr>
          </a:lstStyle>
          <a:p>
            <a:pPr/>
            <a:r>
              <a:t>Research</a:t>
            </a:r>
          </a:p>
        </p:txBody>
      </p:sp>
      <p:sp>
        <p:nvSpPr>
          <p:cNvPr id="287" name="Some resul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Some results</a:t>
            </a:r>
          </a:p>
        </p:txBody>
      </p:sp>
      <p:pic>
        <p:nvPicPr>
          <p:cNvPr id="288"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pic>
        <p:nvPicPr>
          <p:cNvPr id="289" name="Image" descr="Image"/>
          <p:cNvPicPr>
            <a:picLocks noChangeAspect="1"/>
          </p:cNvPicPr>
          <p:nvPr/>
        </p:nvPicPr>
        <p:blipFill>
          <a:blip r:embed="rId4">
            <a:extLst/>
          </a:blip>
          <a:stretch>
            <a:fillRect/>
          </a:stretch>
        </p:blipFill>
        <p:spPr>
          <a:xfrm>
            <a:off x="6728009" y="1366343"/>
            <a:ext cx="10927982" cy="10983314"/>
          </a:xfrm>
          <a:prstGeom prst="rect">
            <a:avLst/>
          </a:prstGeom>
          <a:ln w="12700">
            <a:miter lim="400000"/>
          </a:ln>
        </p:spPr>
      </p:pic>
      <p:sp>
        <p:nvSpPr>
          <p:cNvPr id="290" name="Both tables: [4]"/>
          <p:cNvSpPr txBox="1"/>
          <p:nvPr/>
        </p:nvSpPr>
        <p:spPr>
          <a:xfrm>
            <a:off x="20669942" y="10216608"/>
            <a:ext cx="216926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Both tables: [4]</a:t>
            </a:r>
          </a:p>
        </p:txBody>
      </p:sp>
      <p:pic>
        <p:nvPicPr>
          <p:cNvPr id="291" name="Image" descr="Image"/>
          <p:cNvPicPr>
            <a:picLocks noChangeAspect="1"/>
          </p:cNvPicPr>
          <p:nvPr/>
        </p:nvPicPr>
        <p:blipFill>
          <a:blip r:embed="rId5">
            <a:extLst/>
          </a:blip>
          <a:stretch>
            <a:fillRect/>
          </a:stretch>
        </p:blipFill>
        <p:spPr>
          <a:xfrm>
            <a:off x="4510626" y="3517836"/>
            <a:ext cx="15362748" cy="9124407"/>
          </a:xfrm>
          <a:prstGeom prst="rect">
            <a:avLst/>
          </a:prstGeom>
          <a:ln w="12700">
            <a:miter lim="400000"/>
          </a:ln>
        </p:spPr>
      </p:pic>
      <p:pic>
        <p:nvPicPr>
          <p:cNvPr id="292" name="Image" descr="Image"/>
          <p:cNvPicPr>
            <a:picLocks noChangeAspect="1"/>
          </p:cNvPicPr>
          <p:nvPr/>
        </p:nvPicPr>
        <p:blipFill>
          <a:blip r:embed="rId6">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89"/>
                                        </p:tgtEl>
                                        <p:attrNameLst>
                                          <p:attrName>style.visibility</p:attrName>
                                        </p:attrNameLst>
                                      </p:cBhvr>
                                      <p:to>
                                        <p:strVal val="visible"/>
                                      </p:to>
                                    </p:set>
                                    <p:anim calcmode="lin" valueType="num">
                                      <p:cBhvr>
                                        <p:cTn id="7" dur="1000" fill="hold"/>
                                        <p:tgtEl>
                                          <p:spTgt spid="289"/>
                                        </p:tgtEl>
                                        <p:attrNameLst>
                                          <p:attrName>ppt_x</p:attrName>
                                        </p:attrNameLst>
                                      </p:cBhvr>
                                      <p:tavLst>
                                        <p:tav tm="0">
                                          <p:val>
                                            <p:strVal val="0-#ppt_w/2"/>
                                          </p:val>
                                        </p:tav>
                                        <p:tav tm="100000">
                                          <p:val>
                                            <p:strVal val="#ppt_x"/>
                                          </p:val>
                                        </p:tav>
                                      </p:tavLst>
                                    </p:anim>
                                    <p:anim calcmode="lin" valueType="num">
                                      <p:cBhvr>
                                        <p:cTn id="8" dur="1000" fill="hold"/>
                                        <p:tgtEl>
                                          <p:spTgt spid="28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el" backwards="0">
                                    <p:tmAbs val="0"/>
                                  </p:iterate>
                                  <p:childTnLst>
                                    <p:anim calcmode="lin" valueType="num">
                                      <p:cBhvr>
                                        <p:cTn id="12" dur="1000" fill="hold"/>
                                        <p:tgtEl>
                                          <p:spTgt spid="289"/>
                                        </p:tgtEl>
                                        <p:attrNameLst>
                                          <p:attrName>ppt_x</p:attrName>
                                        </p:attrNameLst>
                                      </p:cBhvr>
                                      <p:tavLst>
                                        <p:tav tm="0">
                                          <p:val>
                                            <p:strVal val="ppt_x"/>
                                          </p:val>
                                        </p:tav>
                                        <p:tav tm="100000">
                                          <p:val>
                                            <p:strVal val="1+ppt_w/2"/>
                                          </p:val>
                                        </p:tav>
                                      </p:tavLst>
                                    </p:anim>
                                    <p:anim calcmode="lin" valueType="num">
                                      <p:cBhvr>
                                        <p:cTn id="13" dur="1000" fill="hold"/>
                                        <p:tgtEl>
                                          <p:spTgt spid="289"/>
                                        </p:tgtEl>
                                        <p:attrNameLst>
                                          <p:attrName>ppt_y</p:attrName>
                                        </p:attrNameLst>
                                      </p:cBhvr>
                                      <p:tavLst>
                                        <p:tav tm="0">
                                          <p:val>
                                            <p:strVal val="ppt_y"/>
                                          </p:val>
                                        </p:tav>
                                        <p:tav tm="100000">
                                          <p:val>
                                            <p:strVal val="ppt_y"/>
                                          </p:val>
                                        </p:tav>
                                      </p:tavLst>
                                    </p:anim>
                                    <p:set>
                                      <p:cBhvr>
                                        <p:cTn id="14" fill="hold">
                                          <p:stCondLst>
                                            <p:cond delay="999"/>
                                          </p:stCondLst>
                                        </p:cTn>
                                        <p:tgtEl>
                                          <p:spTgt spid="28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91"/>
                                        </p:tgtEl>
                                        <p:attrNameLst>
                                          <p:attrName>style.visibility</p:attrName>
                                        </p:attrNameLst>
                                      </p:cBhvr>
                                      <p:to>
                                        <p:strVal val="visible"/>
                                      </p:to>
                                    </p:set>
                                    <p:anim calcmode="lin" valueType="num">
                                      <p:cBhvr>
                                        <p:cTn id="19" dur="1000" fill="hold"/>
                                        <p:tgtEl>
                                          <p:spTgt spid="291"/>
                                        </p:tgtEl>
                                        <p:attrNameLst>
                                          <p:attrName>ppt_x</p:attrName>
                                        </p:attrNameLst>
                                      </p:cBhvr>
                                      <p:tavLst>
                                        <p:tav tm="0">
                                          <p:val>
                                            <p:strVal val="0-#ppt_w/2"/>
                                          </p:val>
                                        </p:tav>
                                        <p:tav tm="100000">
                                          <p:val>
                                            <p:strVal val="#ppt_x"/>
                                          </p:val>
                                        </p:tav>
                                      </p:tavLst>
                                    </p:anim>
                                    <p:anim calcmode="lin" valueType="num">
                                      <p:cBhvr>
                                        <p:cTn id="20" dur="1000" fill="hold"/>
                                        <p:tgtEl>
                                          <p:spTgt spid="2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3"/>
      <p:bldP build="whole" bldLvl="1" animBg="1" rev="0" advAuto="0" spid="289" grpId="1"/>
      <p:bldP build="whole" bldLvl="1" animBg="1" rev="0" advAuto="0" spid="289"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96" name="Surrogate gradients"/>
          <p:cNvSpPr txBox="1"/>
          <p:nvPr>
            <p:ph type="title"/>
          </p:nvPr>
        </p:nvSpPr>
        <p:spPr>
          <a:prstGeom prst="rect">
            <a:avLst/>
          </a:prstGeom>
        </p:spPr>
        <p:txBody>
          <a:bodyPr/>
          <a:lstStyle>
            <a:lvl1pPr>
              <a:defRPr>
                <a:solidFill>
                  <a:srgbClr val="CDC7C7"/>
                </a:solidFill>
              </a:defRPr>
            </a:lvl1pPr>
          </a:lstStyle>
          <a:p>
            <a:pPr/>
            <a:r>
              <a:t>Surrogate gradients</a:t>
            </a:r>
          </a:p>
        </p:txBody>
      </p:sp>
      <p:sp>
        <p:nvSpPr>
          <p:cNvPr id="297" name="Latest developm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Latest developments</a:t>
            </a:r>
          </a:p>
        </p:txBody>
      </p:sp>
      <p:pic>
        <p:nvPicPr>
          <p:cNvPr id="298"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sp>
        <p:nvSpPr>
          <p:cNvPr id="299" name="No significant difference in performance between proposed surrogate gradients.…"/>
          <p:cNvSpPr txBox="1"/>
          <p:nvPr>
            <p:ph type="body" sz="half" idx="1"/>
          </p:nvPr>
        </p:nvSpPr>
        <p:spPr>
          <a:xfrm>
            <a:off x="1206500" y="4248504"/>
            <a:ext cx="16103170" cy="8256630"/>
          </a:xfrm>
          <a:prstGeom prst="rect">
            <a:avLst/>
          </a:prstGeom>
        </p:spPr>
        <p:txBody>
          <a:bodyPr/>
          <a:lstStyle/>
          <a:p>
            <a:pPr marL="609599" indent="-609599">
              <a:defRPr sz="3200">
                <a:solidFill>
                  <a:srgbClr val="CDC7C7"/>
                </a:solidFill>
              </a:defRPr>
            </a:pPr>
            <a:r>
              <a:t>No significant difference in performance between proposed surrogate gradients.</a:t>
            </a:r>
          </a:p>
          <a:p>
            <a:pPr marL="609599" indent="-609599">
              <a:defRPr sz="3200">
                <a:solidFill>
                  <a:srgbClr val="CDC7C7"/>
                </a:solidFill>
              </a:defRPr>
            </a:pPr>
            <a:r>
              <a:t>Latest publication, October 2021: Multi-Gaussian surrogate gradients </a:t>
            </a:r>
            <a:r>
              <a:rPr baseline="31999"/>
              <a:t>[10]</a:t>
            </a:r>
            <a:r>
              <a:t>.</a:t>
            </a:r>
          </a:p>
        </p:txBody>
      </p:sp>
      <p:pic>
        <p:nvPicPr>
          <p:cNvPr id="300" name="Image" descr="Image"/>
          <p:cNvPicPr>
            <a:picLocks noChangeAspect="1"/>
          </p:cNvPicPr>
          <p:nvPr/>
        </p:nvPicPr>
        <p:blipFill>
          <a:blip r:embed="rId4">
            <a:extLst/>
          </a:blip>
          <a:stretch>
            <a:fillRect/>
          </a:stretch>
        </p:blipFill>
        <p:spPr>
          <a:xfrm>
            <a:off x="954516" y="12387279"/>
            <a:ext cx="1772542" cy="631798"/>
          </a:xfrm>
          <a:prstGeom prst="rect">
            <a:avLst/>
          </a:prstGeom>
          <a:ln w="12700">
            <a:miter lim="400000"/>
          </a:ln>
        </p:spPr>
      </p:pic>
      <p:pic>
        <p:nvPicPr>
          <p:cNvPr id="301" name="Image" descr="Image"/>
          <p:cNvPicPr>
            <a:picLocks noChangeAspect="1"/>
          </p:cNvPicPr>
          <p:nvPr/>
        </p:nvPicPr>
        <p:blipFill>
          <a:blip r:embed="rId5">
            <a:extLst/>
          </a:blip>
          <a:stretch>
            <a:fillRect/>
          </a:stretch>
        </p:blipFill>
        <p:spPr>
          <a:xfrm>
            <a:off x="1540909" y="6066173"/>
            <a:ext cx="19700430" cy="4621293"/>
          </a:xfrm>
          <a:prstGeom prst="rect">
            <a:avLst/>
          </a:prstGeom>
          <a:ln w="12700">
            <a:miter lim="400000"/>
          </a:ln>
        </p:spPr>
      </p:pic>
      <p:sp>
        <p:nvSpPr>
          <p:cNvPr id="302" name="Rectangle"/>
          <p:cNvSpPr/>
          <p:nvPr/>
        </p:nvSpPr>
        <p:spPr>
          <a:xfrm>
            <a:off x="6636163" y="7246637"/>
            <a:ext cx="4476838" cy="1070378"/>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03" name="Rectangle"/>
          <p:cNvSpPr/>
          <p:nvPr/>
        </p:nvSpPr>
        <p:spPr>
          <a:xfrm>
            <a:off x="6636163" y="8362863"/>
            <a:ext cx="4476838" cy="703475"/>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99">
                                            <p:bg/>
                                          </p:spTgt>
                                        </p:tgtEl>
                                        <p:attrNameLst>
                                          <p:attrName>style.visibility</p:attrName>
                                        </p:attrNameLst>
                                      </p:cBhvr>
                                      <p:to>
                                        <p:strVal val="visible"/>
                                      </p:to>
                                    </p:set>
                                    <p:anim calcmode="lin" valueType="num">
                                      <p:cBhvr>
                                        <p:cTn id="7" dur="1000" fill="hold"/>
                                        <p:tgtEl>
                                          <p:spTgt spid="299">
                                            <p:bg/>
                                          </p:spTgt>
                                        </p:tgtEl>
                                        <p:attrNameLst>
                                          <p:attrName>ppt_x</p:attrName>
                                        </p:attrNameLst>
                                      </p:cBhvr>
                                      <p:tavLst>
                                        <p:tav tm="0">
                                          <p:val>
                                            <p:strVal val="0-#ppt_w/2"/>
                                          </p:val>
                                        </p:tav>
                                        <p:tav tm="100000">
                                          <p:val>
                                            <p:strVal val="#ppt_x"/>
                                          </p:val>
                                        </p:tav>
                                      </p:tavLst>
                                    </p:anim>
                                    <p:anim calcmode="lin" valueType="num">
                                      <p:cBhvr>
                                        <p:cTn id="8" dur="1000" fill="hold"/>
                                        <p:tgtEl>
                                          <p:spTgt spid="299">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99">
                                            <p:txEl>
                                              <p:pRg st="0" end="0"/>
                                            </p:txEl>
                                          </p:spTgt>
                                        </p:tgtEl>
                                        <p:attrNameLst>
                                          <p:attrName>style.visibility</p:attrName>
                                        </p:attrNameLst>
                                      </p:cBhvr>
                                      <p:to>
                                        <p:strVal val="visible"/>
                                      </p:to>
                                    </p:set>
                                    <p:anim calcmode="lin" valueType="num">
                                      <p:cBhvr>
                                        <p:cTn id="11" dur="1000" fill="hold"/>
                                        <p:tgtEl>
                                          <p:spTgt spid="299">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99">
                                            <p:txEl>
                                              <p:pRg st="1" end="1"/>
                                            </p:txEl>
                                          </p:spTgt>
                                        </p:tgtEl>
                                        <p:attrNameLst>
                                          <p:attrName>style.visibility</p:attrName>
                                        </p:attrNameLst>
                                      </p:cBhvr>
                                      <p:to>
                                        <p:strVal val="visible"/>
                                      </p:to>
                                    </p:set>
                                    <p:anim calcmode="lin" valueType="num">
                                      <p:cBhvr>
                                        <p:cTn id="17" dur="1000" fill="hold"/>
                                        <p:tgtEl>
                                          <p:spTgt spid="299">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29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99"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307" name="For further questions: https://www.linkedin.com/in/olaf-de-leeuw/…"/>
          <p:cNvSpPr txBox="1"/>
          <p:nvPr>
            <p:ph type="body" idx="1"/>
          </p:nvPr>
        </p:nvSpPr>
        <p:spPr>
          <a:xfrm>
            <a:off x="1206500" y="5725374"/>
            <a:ext cx="22145746" cy="6513430"/>
          </a:xfrm>
          <a:prstGeom prst="rect">
            <a:avLst/>
          </a:prstGeom>
        </p:spPr>
        <p:txBody>
          <a:bodyPr/>
          <a:lstStyle/>
          <a:p>
            <a:pPr>
              <a:defRPr>
                <a:solidFill>
                  <a:srgbClr val="CDC7C7"/>
                </a:solidFill>
              </a:defRPr>
            </a:pPr>
            <a:r>
              <a:t>For further questions: </a:t>
            </a:r>
            <a:r>
              <a:rPr u="sng">
                <a:hlinkClick r:id="rId2" invalidUrl="" action="" tgtFrame="" tooltip="" history="1" highlightClick="0" endSnd="0"/>
              </a:rPr>
              <a:t>https://www.linkedin.com/in/olaf-de-leeuw/</a:t>
            </a:r>
          </a:p>
          <a:p>
            <a:pPr>
              <a:defRPr>
                <a:solidFill>
                  <a:srgbClr val="CDC7C7"/>
                </a:solidFill>
              </a:defRPr>
            </a:pPr>
            <a:r>
              <a:t>Code examples and slides: </a:t>
            </a:r>
            <a:r>
              <a:rPr u="sng">
                <a:hlinkClick r:id="rId3" invalidUrl="" action="" tgtFrame="" tooltip="" history="1" highlightClick="0" endSnd="0"/>
              </a:rPr>
              <a:t>https://github.com/olafdeleeuw/spiking_nn_demo</a:t>
            </a:r>
          </a:p>
        </p:txBody>
      </p:sp>
      <p:sp>
        <p:nvSpPr>
          <p:cNvPr id="308" name="Thank you all for coming"/>
          <p:cNvSpPr txBox="1"/>
          <p:nvPr/>
        </p:nvSpPr>
        <p:spPr>
          <a:xfrm>
            <a:off x="2456566" y="2365970"/>
            <a:ext cx="10263456" cy="9132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2438400">
              <a:defRPr sz="6400">
                <a:solidFill>
                  <a:srgbClr val="8CC63C"/>
                </a:solidFill>
                <a:latin typeface="Arial"/>
                <a:ea typeface="Arial"/>
                <a:cs typeface="Arial"/>
                <a:sym typeface="Arial"/>
              </a:defRPr>
            </a:lvl1pPr>
          </a:lstStyle>
          <a:p>
            <a:pPr/>
            <a:r>
              <a:t>Thank you all for coming</a:t>
            </a:r>
          </a:p>
        </p:txBody>
      </p:sp>
      <p:pic>
        <p:nvPicPr>
          <p:cNvPr id="309" name="Afbeelding" descr="Afbeelding"/>
          <p:cNvPicPr>
            <a:picLocks noChangeAspect="1"/>
          </p:cNvPicPr>
          <p:nvPr/>
        </p:nvPicPr>
        <p:blipFill>
          <a:blip r:embed="rId4">
            <a:extLst/>
          </a:blip>
          <a:stretch>
            <a:fillRect/>
          </a:stretch>
        </p:blipFill>
        <p:spPr>
          <a:xfrm>
            <a:off x="20716788" y="11701116"/>
            <a:ext cx="2753929" cy="1455823"/>
          </a:xfrm>
          <a:prstGeom prst="rect">
            <a:avLst/>
          </a:prstGeom>
          <a:ln w="12700">
            <a:miter lim="400000"/>
          </a:ln>
        </p:spPr>
      </p:pic>
      <p:pic>
        <p:nvPicPr>
          <p:cNvPr id="310" name="Image" descr="Image"/>
          <p:cNvPicPr>
            <a:picLocks noChangeAspect="1"/>
          </p:cNvPicPr>
          <p:nvPr/>
        </p:nvPicPr>
        <p:blipFill>
          <a:blip r:embed="rId5">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312" name="References"/>
          <p:cNvSpPr txBox="1"/>
          <p:nvPr>
            <p:ph type="title"/>
          </p:nvPr>
        </p:nvSpPr>
        <p:spPr>
          <a:prstGeom prst="rect">
            <a:avLst/>
          </a:prstGeom>
        </p:spPr>
        <p:txBody>
          <a:bodyPr/>
          <a:lstStyle>
            <a:lvl1pPr>
              <a:defRPr>
                <a:solidFill>
                  <a:srgbClr val="CDC7C7"/>
                </a:solidFill>
              </a:defRPr>
            </a:lvl1pPr>
          </a:lstStyle>
          <a:p>
            <a:pPr/>
            <a:r>
              <a:t>References</a:t>
            </a:r>
          </a:p>
        </p:txBody>
      </p:sp>
      <p:sp>
        <p:nvSpPr>
          <p:cNvPr id="313" name="[1] Training Deep Spiking Neural Networks using Backpropagation, Jun Haeng Lee∗†, Tobi Delbruck†, Michael Pfeiffer†, ∗Samsung Advanced Institute of Technology, Samsung Electronics, †Institute of Neuroinformatics, University of Zurich and ETH Zurich, 31-8"/>
          <p:cNvSpPr txBox="1"/>
          <p:nvPr>
            <p:ph type="body" idx="1"/>
          </p:nvPr>
        </p:nvSpPr>
        <p:spPr>
          <a:xfrm>
            <a:off x="1206500" y="3126113"/>
            <a:ext cx="21971000" cy="8256012"/>
          </a:xfrm>
          <a:prstGeom prst="rect">
            <a:avLst/>
          </a:prstGeom>
        </p:spPr>
        <p:txBody>
          <a:bodyPr/>
          <a:lstStyle/>
          <a:p>
            <a:pPr marL="524255" indent="-524255" defTabSz="2096971">
              <a:spcBef>
                <a:spcPts val="3800"/>
              </a:spcBef>
              <a:buChar char="-"/>
              <a:defRPr sz="1720">
                <a:solidFill>
                  <a:srgbClr val="CDC7C7"/>
                </a:solidFill>
              </a:defRPr>
            </a:pPr>
            <a:r>
              <a:t>[1] Training Deep Spiking Neural Networks using Backpropagation, Jun Haeng Lee∗†, Tobi Delbruck†, Michael Pfeiffer†, </a:t>
            </a:r>
            <a:r>
              <a:rPr baseline="54504" sz="917"/>
              <a:t>∗</a:t>
            </a:r>
            <a:r>
              <a:t>Samsung Advanced Institute of Technology, Samsung Electronics, </a:t>
            </a:r>
            <a:r>
              <a:rPr baseline="54504" sz="917"/>
              <a:t>†</a:t>
            </a:r>
            <a:r>
              <a:t>Institute of Neuroinformatics, University of Zurich and ETH Zurich, 31-8-2016 </a:t>
            </a:r>
          </a:p>
          <a:p>
            <a:pPr marL="524255" indent="-524255" defTabSz="2096971">
              <a:spcBef>
                <a:spcPts val="3800"/>
              </a:spcBef>
              <a:buChar char="-"/>
              <a:defRPr sz="1720">
                <a:solidFill>
                  <a:srgbClr val="CDC7C7"/>
                </a:solidFill>
              </a:defRPr>
            </a:pPr>
            <a:r>
              <a:t>[2] Krizhevsky, A., Ilya Sutskever and Geoffrey E. Hinton. “ImageNet classification with deep convolutional neural networks.” </a:t>
            </a:r>
            <a:r>
              <a:rPr i="1"/>
              <a:t>Communications of the ACM</a:t>
            </a:r>
            <a:r>
              <a:t> 60 (2012): 84 - 90.</a:t>
            </a:r>
          </a:p>
          <a:p>
            <a:pPr marL="524255" indent="-524255" defTabSz="2096971">
              <a:spcBef>
                <a:spcPts val="3800"/>
              </a:spcBef>
              <a:buChar char="-"/>
              <a:defRPr sz="1720">
                <a:solidFill>
                  <a:srgbClr val="CDC7C7"/>
                </a:solidFill>
              </a:defRPr>
            </a:pPr>
            <a:r>
              <a:t>[3] Paugam-Moisy H., Bohte S. (2012) Computing with Spiking Neuron Networks. In: Rozenberg G., Bäck T., Kok J.N. (eds) Handbook of Natural Computing. Springer, Berlin, Heidelberg. https://doi.org/10.1007/978-3-540-92910-9_10 </a:t>
            </a:r>
            <a:endParaRPr sz="1032"/>
          </a:p>
          <a:p>
            <a:pPr marL="524255" indent="-524255" defTabSz="2096971">
              <a:spcBef>
                <a:spcPts val="3800"/>
              </a:spcBef>
              <a:buChar char="-"/>
              <a:defRPr sz="1720">
                <a:solidFill>
                  <a:srgbClr val="CDC7C7"/>
                </a:solidFill>
              </a:defRPr>
            </a:pPr>
            <a:r>
              <a:t>[4] Effective and Efficient Computation with Multiple-timescale Spiking Recurrent Neural Networks, Bojian Yin, Federico Corradi, Sander M. Bohté, 2020 July, arXiv:2005.11633 </a:t>
            </a:r>
          </a:p>
          <a:p>
            <a:pPr marL="524255" indent="-524255" defTabSz="2096971">
              <a:spcBef>
                <a:spcPts val="3800"/>
              </a:spcBef>
              <a:buChar char="-"/>
              <a:defRPr sz="1720">
                <a:solidFill>
                  <a:srgbClr val="CDC7C7"/>
                </a:solidFill>
              </a:defRPr>
            </a:pPr>
            <a:r>
              <a:t>[5] Spiking Neural Networks: Principles and Challenges, André Grüning and Sander M. Bohte , University of Surrey, United Kingdom , CWI, Amsterdam, The Netherlands , ESANN 2014 proceedings, European Symposium on Artificial Neural Networks, Computational Intelligence and Machine Learning. Bruges (Belgium), 23-25 April 2014, i6doc.com publ., ISBN 978-287419095-7.  </a:t>
            </a:r>
          </a:p>
          <a:p>
            <a:pPr marL="524255" indent="-524255" defTabSz="2096971">
              <a:spcBef>
                <a:spcPts val="3800"/>
              </a:spcBef>
              <a:buChar char="-"/>
              <a:defRPr sz="1720">
                <a:solidFill>
                  <a:srgbClr val="CDC7C7"/>
                </a:solidFill>
              </a:defRPr>
            </a:pPr>
            <a:r>
              <a:t>[6] Mozafari, M., Ganjtabesh, M., Nowzari-Dalini, A., &amp; Masquelier, T. (2019). SpykeTorch: Efficient Simulation of Convolutional Spiking Neural Networks With at Most One Spike per Neuron. Frontiers in Neuroscience (https://doi.org/10.3389/fnins.2019.00625)</a:t>
            </a:r>
          </a:p>
          <a:p>
            <a:pPr marL="524255" indent="-524255" defTabSz="2096971">
              <a:spcBef>
                <a:spcPts val="3800"/>
              </a:spcBef>
              <a:buChar char="-"/>
              <a:defRPr sz="1720">
                <a:solidFill>
                  <a:srgbClr val="CDC7C7"/>
                </a:solidFill>
              </a:defRPr>
            </a:pPr>
            <a:r>
              <a:t>[7] Neftci, Emre &amp; Mostafa, Hesham &amp; Zenke, Friedemann. (2019). Surrogate Gradient Learning in Spiking Neural Networks: Bringing the Power of Gradient-Based Optimization to Spiking Neural Networks. IEEE Signal Processing Magazine. 36. 51-63. 10.1109/MSP.2019.2931595. </a:t>
            </a:r>
          </a:p>
          <a:p>
            <a:pPr marL="524255" indent="-524255" defTabSz="2096971">
              <a:spcBef>
                <a:spcPts val="3800"/>
              </a:spcBef>
              <a:buChar char="-"/>
              <a:defRPr sz="1720">
                <a:solidFill>
                  <a:srgbClr val="CDC7C7"/>
                </a:solidFill>
              </a:defRPr>
            </a:pPr>
            <a:r>
              <a:t>[8] P. U. Diehl and M. Cook. Unsupervised learning of digit recognition using spike-timing- dependent plasticity. Frontiers in Computational Neuroscience, Aug. 2015. </a:t>
            </a:r>
          </a:p>
          <a:p>
            <a:pPr marL="524255" indent="-524255" defTabSz="2096971">
              <a:spcBef>
                <a:spcPts val="3800"/>
              </a:spcBef>
              <a:buChar char="-"/>
              <a:defRPr sz="1720">
                <a:solidFill>
                  <a:srgbClr val="CDC7C7"/>
                </a:solidFill>
              </a:defRPr>
            </a:pPr>
            <a:r>
              <a:t>[9]Hazan H, Saunders DJ, Khan H, Patel D, Sanghavi DT, Siegelmann HT and Kozma R (2018) BindsNET: A Machine Learning-Oriented Spiking Neural Networks Library in Python. Front. Neuroinform. 12:89. doi: 10.3389/fninf.2018.00089</a:t>
            </a:r>
          </a:p>
          <a:p>
            <a:pPr marL="524255" indent="-524255" defTabSz="2096971">
              <a:spcBef>
                <a:spcPts val="3800"/>
              </a:spcBef>
              <a:buChar char="-"/>
              <a:defRPr sz="1720">
                <a:solidFill>
                  <a:srgbClr val="CDC7C7"/>
                </a:solidFill>
              </a:defRPr>
            </a:pPr>
            <a:r>
              <a:t>[10]Yin, B., Corradi, F. &amp; Bohté, S.M. Accurate and efficient time-domain classification with adaptive spiking recurrent neural networks. </a:t>
            </a:r>
            <a:r>
              <a:rPr i="1"/>
              <a:t>Nat Mach Intell</a:t>
            </a:r>
            <a:r>
              <a:t> </a:t>
            </a:r>
            <a:r>
              <a:rPr b="1"/>
              <a:t>3, </a:t>
            </a:r>
            <a:r>
              <a:t>905–913 (2021). </a:t>
            </a:r>
            <a:r>
              <a:rPr u="sng">
                <a:hlinkClick r:id="rId2" invalidUrl="" action="" tgtFrame="" tooltip="" history="1" highlightClick="0" endSnd="0"/>
              </a:rPr>
              <a:t>https://doi.org/10.1038/s42256-021-00397-w</a:t>
            </a:r>
          </a:p>
        </p:txBody>
      </p:sp>
      <p:pic>
        <p:nvPicPr>
          <p:cNvPr id="314"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pic>
        <p:nvPicPr>
          <p:cNvPr id="315" name="Image" descr="Image"/>
          <p:cNvPicPr>
            <a:picLocks noChangeAspect="1"/>
          </p:cNvPicPr>
          <p:nvPr/>
        </p:nvPicPr>
        <p:blipFill>
          <a:blip r:embed="rId4">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159" name="Olaf de Leeuw…"/>
          <p:cNvSpPr txBox="1"/>
          <p:nvPr>
            <p:ph type="body" sz="half" idx="1"/>
          </p:nvPr>
        </p:nvSpPr>
        <p:spPr>
          <a:prstGeom prst="rect">
            <a:avLst/>
          </a:prstGeom>
        </p:spPr>
        <p:txBody>
          <a:bodyPr/>
          <a:lstStyle/>
          <a:p>
            <a:pPr>
              <a:defRPr>
                <a:solidFill>
                  <a:srgbClr val="CDC7C7"/>
                </a:solidFill>
              </a:defRPr>
            </a:pPr>
            <a:r>
              <a:t>Olaf de Leeuw</a:t>
            </a:r>
          </a:p>
          <a:p>
            <a:pPr>
              <a:defRPr>
                <a:solidFill>
                  <a:srgbClr val="CDC7C7"/>
                </a:solidFill>
              </a:defRPr>
            </a:pPr>
            <a:r>
              <a:t>Data Scientist @ Dataworkz</a:t>
            </a:r>
          </a:p>
        </p:txBody>
      </p:sp>
      <p:sp>
        <p:nvSpPr>
          <p:cNvPr id="160" name="Introduction"/>
          <p:cNvSpPr txBox="1"/>
          <p:nvPr>
            <p:ph type="title"/>
          </p:nvPr>
        </p:nvSpPr>
        <p:spPr>
          <a:prstGeom prst="rect">
            <a:avLst/>
          </a:prstGeom>
        </p:spPr>
        <p:txBody>
          <a:bodyPr/>
          <a:lstStyle>
            <a:lvl1pPr>
              <a:defRPr>
                <a:solidFill>
                  <a:srgbClr val="CDC7C7"/>
                </a:solidFill>
              </a:defRPr>
            </a:lvl1pPr>
          </a:lstStyle>
          <a:p>
            <a:pPr/>
            <a:r>
              <a:t>Introduction</a:t>
            </a:r>
          </a:p>
        </p:txBody>
      </p:sp>
      <p:pic>
        <p:nvPicPr>
          <p:cNvPr id="161" name="Afbeelding" descr="Afbeelding"/>
          <p:cNvPicPr>
            <a:picLocks noChangeAspect="1"/>
          </p:cNvPicPr>
          <p:nvPr/>
        </p:nvPicPr>
        <p:blipFill>
          <a:blip r:embed="rId3">
            <a:extLst/>
          </a:blip>
          <a:stretch>
            <a:fillRect/>
          </a:stretch>
        </p:blipFill>
        <p:spPr>
          <a:xfrm>
            <a:off x="13771505" y="1213594"/>
            <a:ext cx="7748589" cy="6958188"/>
          </a:xfrm>
          <a:prstGeom prst="rect">
            <a:avLst/>
          </a:prstGeom>
          <a:ln w="12700">
            <a:miter lim="400000"/>
          </a:ln>
        </p:spPr>
      </p:pic>
      <p:pic>
        <p:nvPicPr>
          <p:cNvPr id="162" name="Afbeelding" descr="Afbeelding"/>
          <p:cNvPicPr>
            <a:picLocks noChangeAspect="1"/>
          </p:cNvPicPr>
          <p:nvPr/>
        </p:nvPicPr>
        <p:blipFill>
          <a:blip r:embed="rId4">
            <a:extLst/>
          </a:blip>
          <a:stretch>
            <a:fillRect/>
          </a:stretch>
        </p:blipFill>
        <p:spPr>
          <a:xfrm>
            <a:off x="3061629" y="8324523"/>
            <a:ext cx="6068742" cy="320814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166" name="Inspiration"/>
          <p:cNvSpPr txBox="1"/>
          <p:nvPr>
            <p:ph type="title"/>
          </p:nvPr>
        </p:nvSpPr>
        <p:spPr>
          <a:prstGeom prst="rect">
            <a:avLst/>
          </a:prstGeom>
        </p:spPr>
        <p:txBody>
          <a:bodyPr/>
          <a:lstStyle>
            <a:lvl1pPr>
              <a:defRPr>
                <a:solidFill>
                  <a:srgbClr val="CDC7C7"/>
                </a:solidFill>
              </a:defRPr>
            </a:lvl1pPr>
          </a:lstStyle>
          <a:p>
            <a:pPr/>
            <a:r>
              <a:t>Inspiration</a:t>
            </a:r>
          </a:p>
        </p:txBody>
      </p:sp>
      <p:pic>
        <p:nvPicPr>
          <p:cNvPr id="167"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sp>
        <p:nvSpPr>
          <p:cNvPr id="168" name="Text"/>
          <p:cNvSpPr txBox="1"/>
          <p:nvPr/>
        </p:nvSpPr>
        <p:spPr>
          <a:xfrm>
            <a:off x="23790852" y="6827706"/>
            <a:ext cx="163729" cy="2998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 </a:t>
            </a:r>
          </a:p>
        </p:txBody>
      </p:sp>
      <p:pic>
        <p:nvPicPr>
          <p:cNvPr id="169" name="Image" descr="Image"/>
          <p:cNvPicPr>
            <a:picLocks noChangeAspect="1"/>
          </p:cNvPicPr>
          <p:nvPr/>
        </p:nvPicPr>
        <p:blipFill>
          <a:blip r:embed="rId4">
            <a:extLst/>
          </a:blip>
          <a:stretch>
            <a:fillRect/>
          </a:stretch>
        </p:blipFill>
        <p:spPr>
          <a:xfrm>
            <a:off x="17014544" y="650363"/>
            <a:ext cx="6989250" cy="7338966"/>
          </a:xfrm>
          <a:prstGeom prst="rect">
            <a:avLst/>
          </a:prstGeom>
          <a:ln w="12700">
            <a:miter lim="400000"/>
          </a:ln>
        </p:spPr>
      </p:pic>
      <p:pic>
        <p:nvPicPr>
          <p:cNvPr id="170" name="Image" descr="Image"/>
          <p:cNvPicPr>
            <a:picLocks noChangeAspect="1"/>
          </p:cNvPicPr>
          <p:nvPr/>
        </p:nvPicPr>
        <p:blipFill>
          <a:blip r:embed="rId5">
            <a:extLst/>
          </a:blip>
          <a:stretch>
            <a:fillRect/>
          </a:stretch>
        </p:blipFill>
        <p:spPr>
          <a:xfrm>
            <a:off x="9563106" y="2442866"/>
            <a:ext cx="7842671" cy="7998830"/>
          </a:xfrm>
          <a:prstGeom prst="rect">
            <a:avLst/>
          </a:prstGeom>
          <a:ln w="12700">
            <a:miter lim="400000"/>
          </a:ln>
        </p:spPr>
      </p:pic>
      <p:pic>
        <p:nvPicPr>
          <p:cNvPr id="171" name="Image" descr="Image"/>
          <p:cNvPicPr>
            <a:picLocks noChangeAspect="1"/>
          </p:cNvPicPr>
          <p:nvPr/>
        </p:nvPicPr>
        <p:blipFill>
          <a:blip r:embed="rId6">
            <a:extLst/>
          </a:blip>
          <a:stretch>
            <a:fillRect/>
          </a:stretch>
        </p:blipFill>
        <p:spPr>
          <a:xfrm>
            <a:off x="177228" y="3685525"/>
            <a:ext cx="10776767" cy="5513513"/>
          </a:xfrm>
          <a:prstGeom prst="rect">
            <a:avLst/>
          </a:prstGeom>
          <a:ln w="12700">
            <a:miter lim="400000"/>
          </a:ln>
        </p:spPr>
      </p:pic>
      <p:pic>
        <p:nvPicPr>
          <p:cNvPr id="172" name="Image" descr="Image"/>
          <p:cNvPicPr>
            <a:picLocks noChangeAspect="1"/>
          </p:cNvPicPr>
          <p:nvPr/>
        </p:nvPicPr>
        <p:blipFill>
          <a:blip r:embed="rId7">
            <a:extLst/>
          </a:blip>
          <a:stretch>
            <a:fillRect/>
          </a:stretch>
        </p:blipFill>
        <p:spPr>
          <a:xfrm>
            <a:off x="366196" y="6959424"/>
            <a:ext cx="16102553" cy="4792950"/>
          </a:xfrm>
          <a:prstGeom prst="rect">
            <a:avLst/>
          </a:prstGeom>
          <a:ln w="12700">
            <a:miter lim="400000"/>
          </a:ln>
        </p:spPr>
      </p:pic>
      <p:pic>
        <p:nvPicPr>
          <p:cNvPr id="173" name="Image" descr="Image"/>
          <p:cNvPicPr>
            <a:picLocks noChangeAspect="1"/>
          </p:cNvPicPr>
          <p:nvPr/>
        </p:nvPicPr>
        <p:blipFill>
          <a:blip r:embed="rId8">
            <a:extLst/>
          </a:blip>
          <a:stretch>
            <a:fillRect/>
          </a:stretch>
        </p:blipFill>
        <p:spPr>
          <a:xfrm>
            <a:off x="10508323" y="5416395"/>
            <a:ext cx="13537099" cy="495848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5" fill="hold">
                                  <p:stCondLst>
                                    <p:cond delay="0"/>
                                  </p:stCondLst>
                                  <p:iterate type="el" backwards="0">
                                    <p:tmAbs val="0"/>
                                  </p:iterate>
                                  <p:childTnLst>
                                    <p:set>
                                      <p:cBhvr>
                                        <p:cTn id="22" fill="hold"/>
                                        <p:tgtEl>
                                          <p:spTgt spid="173"/>
                                        </p:tgtEl>
                                        <p:attrNameLst>
                                          <p:attrName>style.visibility</p:attrName>
                                        </p:attrNameLst>
                                      </p:cBhvr>
                                      <p:to>
                                        <p:strVal val="visible"/>
                                      </p:to>
                                    </p:set>
                                    <p:anim calcmode="lin" valueType="num">
                                      <p:cBhvr>
                                        <p:cTn id="23" dur="1000" fill="hold"/>
                                        <p:tgtEl>
                                          <p:spTgt spid="173"/>
                                        </p:tgtEl>
                                        <p:attrNameLst>
                                          <p:attrName>ppt_x</p:attrName>
                                        </p:attrNameLst>
                                      </p:cBhvr>
                                      <p:tavLst>
                                        <p:tav tm="0">
                                          <p:val>
                                            <p:strVal val="0-#ppt_w/2"/>
                                          </p:val>
                                        </p:tav>
                                        <p:tav tm="100000">
                                          <p:val>
                                            <p:strVal val="#ppt_x"/>
                                          </p:val>
                                        </p:tav>
                                      </p:tavLst>
                                    </p:anim>
                                    <p:anim calcmode="lin" valueType="num">
                                      <p:cBhvr>
                                        <p:cTn id="24" dur="1000" fill="hold"/>
                                        <p:tgtEl>
                                          <p:spTgt spid="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1" grpId="3"/>
      <p:bldP build="whole" bldLvl="1" animBg="1" rev="0" advAuto="0" spid="170" grpId="2"/>
      <p:bldP build="whole" bldLvl="1" animBg="1" rev="0" advAuto="0" spid="172" grpId="4"/>
      <p:bldP build="whole" bldLvl="1" animBg="1" rev="0" advAuto="0" spid="173" grpId="5"/>
      <p:bldP build="whole" bldLvl="1" animBg="1" rev="0" advAuto="0" spid="169"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177" name="Agenda"/>
          <p:cNvSpPr txBox="1"/>
          <p:nvPr>
            <p:ph type="title"/>
          </p:nvPr>
        </p:nvSpPr>
        <p:spPr>
          <a:prstGeom prst="rect">
            <a:avLst/>
          </a:prstGeom>
        </p:spPr>
        <p:txBody>
          <a:bodyPr/>
          <a:lstStyle>
            <a:lvl1pPr>
              <a:defRPr>
                <a:solidFill>
                  <a:srgbClr val="CDC7C7"/>
                </a:solidFill>
              </a:defRPr>
            </a:lvl1pPr>
          </a:lstStyle>
          <a:p>
            <a:pPr/>
            <a:r>
              <a:t>Agenda</a:t>
            </a:r>
          </a:p>
        </p:txBody>
      </p:sp>
      <p:sp>
        <p:nvSpPr>
          <p:cNvPr id="178" name="The success and downside of ANN’s…"/>
          <p:cNvSpPr txBox="1"/>
          <p:nvPr>
            <p:ph type="body" idx="1"/>
          </p:nvPr>
        </p:nvSpPr>
        <p:spPr>
          <a:prstGeom prst="rect">
            <a:avLst/>
          </a:prstGeom>
        </p:spPr>
        <p:txBody>
          <a:bodyPr/>
          <a:lstStyle/>
          <a:p>
            <a:pPr marL="614680" indent="-614680" defTabSz="726440">
              <a:spcBef>
                <a:spcPts val="1500"/>
              </a:spcBef>
              <a:buSzPct val="123000"/>
              <a:buChar char="•"/>
              <a:defRPr spc="-48" sz="4840">
                <a:solidFill>
                  <a:srgbClr val="CDC7C7"/>
                </a:solidFill>
              </a:defRPr>
            </a:pPr>
            <a:r>
              <a:t>The success and downside of ANN’s</a:t>
            </a:r>
          </a:p>
          <a:p>
            <a:pPr marL="614680" indent="-614680" defTabSz="726440">
              <a:spcBef>
                <a:spcPts val="1500"/>
              </a:spcBef>
              <a:buSzPct val="123000"/>
              <a:buChar char="•"/>
              <a:defRPr spc="-48" sz="4840">
                <a:solidFill>
                  <a:srgbClr val="CDC7C7"/>
                </a:solidFill>
              </a:defRPr>
            </a:pPr>
            <a:r>
              <a:t>Inspiration from the human brain</a:t>
            </a:r>
          </a:p>
          <a:p>
            <a:pPr marL="614680" indent="-614680" defTabSz="726440">
              <a:spcBef>
                <a:spcPts val="1500"/>
              </a:spcBef>
              <a:buSzPct val="123000"/>
              <a:buChar char="•"/>
              <a:defRPr spc="-48" sz="4840">
                <a:solidFill>
                  <a:srgbClr val="CDC7C7"/>
                </a:solidFill>
              </a:defRPr>
            </a:pPr>
            <a:r>
              <a:t>From the brain to an algorithm</a:t>
            </a:r>
          </a:p>
          <a:p>
            <a:pPr lvl="1" marL="1151127" indent="-614680" defTabSz="726440">
              <a:spcBef>
                <a:spcPts val="1500"/>
              </a:spcBef>
              <a:buSzPct val="123000"/>
              <a:buChar char="‣"/>
              <a:defRPr i="1" spc="-48" sz="4840">
                <a:solidFill>
                  <a:srgbClr val="8CC63C"/>
                </a:solidFill>
              </a:defRPr>
            </a:pPr>
            <a:r>
              <a:t>Live demo</a:t>
            </a:r>
          </a:p>
          <a:p>
            <a:pPr marL="614680" indent="-614680" defTabSz="726440">
              <a:spcBef>
                <a:spcPts val="1500"/>
              </a:spcBef>
              <a:buSzPct val="123000"/>
              <a:buChar char="•"/>
              <a:defRPr spc="-48" sz="4840">
                <a:solidFill>
                  <a:srgbClr val="CDC7C7"/>
                </a:solidFill>
              </a:defRPr>
            </a:pPr>
            <a:r>
              <a:t>Challenges</a:t>
            </a:r>
          </a:p>
          <a:p>
            <a:pPr marL="614680" indent="-614680" defTabSz="726440">
              <a:spcBef>
                <a:spcPts val="1500"/>
              </a:spcBef>
              <a:buSzPct val="123000"/>
              <a:buChar char="•"/>
              <a:defRPr spc="-48" sz="4840">
                <a:solidFill>
                  <a:srgbClr val="CDC7C7"/>
                </a:solidFill>
              </a:defRPr>
            </a:pPr>
            <a:r>
              <a:t>Ideas and solutions</a:t>
            </a:r>
          </a:p>
          <a:p>
            <a:pPr marL="614680" indent="-614680" defTabSz="726440">
              <a:spcBef>
                <a:spcPts val="1500"/>
              </a:spcBef>
              <a:buSzPct val="123000"/>
              <a:buChar char="•"/>
              <a:defRPr spc="-48" sz="4840">
                <a:solidFill>
                  <a:srgbClr val="CDC7C7"/>
                </a:solidFill>
              </a:defRPr>
            </a:pPr>
            <a:r>
              <a:t>Research results</a:t>
            </a:r>
          </a:p>
          <a:p>
            <a:pPr marL="614680" indent="-614680" defTabSz="726440">
              <a:spcBef>
                <a:spcPts val="1500"/>
              </a:spcBef>
              <a:buSzPct val="123000"/>
              <a:buChar char="•"/>
              <a:defRPr spc="-48" sz="4840">
                <a:solidFill>
                  <a:srgbClr val="CDC7C7"/>
                </a:solidFill>
              </a:defRPr>
            </a:pPr>
            <a:r>
              <a:t>Latest developments</a:t>
            </a:r>
          </a:p>
        </p:txBody>
      </p:sp>
      <p:pic>
        <p:nvPicPr>
          <p:cNvPr id="179" name="Image" descr="Image"/>
          <p:cNvPicPr>
            <a:picLocks noChangeAspect="1"/>
          </p:cNvPicPr>
          <p:nvPr/>
        </p:nvPicPr>
        <p:blipFill>
          <a:blip r:embed="rId3">
            <a:alphaModFix amt="63997"/>
            <a:extLst/>
          </a:blip>
          <a:stretch>
            <a:fillRect/>
          </a:stretch>
        </p:blipFill>
        <p:spPr>
          <a:xfrm>
            <a:off x="14283776" y="-13556"/>
            <a:ext cx="10096501" cy="7137401"/>
          </a:xfrm>
          <a:prstGeom prst="rect">
            <a:avLst/>
          </a:prstGeom>
          <a:ln w="12700">
            <a:miter lim="400000"/>
          </a:ln>
        </p:spPr>
      </p:pic>
      <p:pic>
        <p:nvPicPr>
          <p:cNvPr id="180" name="Afbeelding" descr="Afbeelding"/>
          <p:cNvPicPr>
            <a:picLocks noChangeAspect="1"/>
          </p:cNvPicPr>
          <p:nvPr/>
        </p:nvPicPr>
        <p:blipFill>
          <a:blip r:embed="rId4">
            <a:extLst/>
          </a:blip>
          <a:stretch>
            <a:fillRect/>
          </a:stretch>
        </p:blipFill>
        <p:spPr>
          <a:xfrm>
            <a:off x="20716788" y="11701116"/>
            <a:ext cx="2753929" cy="1455823"/>
          </a:xfrm>
          <a:prstGeom prst="rect">
            <a:avLst/>
          </a:prstGeom>
          <a:ln w="12700">
            <a:miter lim="400000"/>
          </a:ln>
        </p:spPr>
      </p:pic>
      <p:sp>
        <p:nvSpPr>
          <p:cNvPr id="181" name="phys.org"/>
          <p:cNvSpPr txBox="1"/>
          <p:nvPr/>
        </p:nvSpPr>
        <p:spPr>
          <a:xfrm>
            <a:off x="23489865" y="6720433"/>
            <a:ext cx="705613" cy="2751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u="sng">
                <a:hlinkClick r:id="rId5" invalidUrl="" action="" tgtFrame="" tooltip="" history="1" highlightClick="0" endSnd="0"/>
              </a:defRPr>
            </a:lvl1pPr>
          </a:lstStyle>
          <a:p>
            <a:pPr>
              <a:defRPr u="none"/>
            </a:pPr>
            <a:r>
              <a:rPr u="sng">
                <a:hlinkClick r:id="rId5" invalidUrl="" action="" tgtFrame="" tooltip="" history="1" highlightClick="0" endSnd="0"/>
              </a:rPr>
              <a:t>phys.org</a:t>
            </a:r>
          </a:p>
        </p:txBody>
      </p:sp>
      <p:pic>
        <p:nvPicPr>
          <p:cNvPr id="182" name="Image" descr="Image"/>
          <p:cNvPicPr>
            <a:picLocks noChangeAspect="1"/>
          </p:cNvPicPr>
          <p:nvPr/>
        </p:nvPicPr>
        <p:blipFill>
          <a:blip r:embed="rId6">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8">
                                            <p:bg/>
                                          </p:spTgt>
                                        </p:tgtEl>
                                        <p:attrNameLst>
                                          <p:attrName>style.visibility</p:attrName>
                                        </p:attrNameLst>
                                      </p:cBhvr>
                                      <p:to>
                                        <p:strVal val="visible"/>
                                      </p:to>
                                    </p:set>
                                    <p:anim calcmode="lin" valueType="num">
                                      <p:cBhvr>
                                        <p:cTn id="7" dur="1000" fill="hold"/>
                                        <p:tgtEl>
                                          <p:spTgt spid="178">
                                            <p:bg/>
                                          </p:spTgt>
                                        </p:tgtEl>
                                        <p:attrNameLst>
                                          <p:attrName>ppt_x</p:attrName>
                                        </p:attrNameLst>
                                      </p:cBhvr>
                                      <p:tavLst>
                                        <p:tav tm="0">
                                          <p:val>
                                            <p:strVal val="0-#ppt_w/2"/>
                                          </p:val>
                                        </p:tav>
                                        <p:tav tm="100000">
                                          <p:val>
                                            <p:strVal val="#ppt_x"/>
                                          </p:val>
                                        </p:tav>
                                      </p:tavLst>
                                    </p:anim>
                                    <p:anim calcmode="lin" valueType="num">
                                      <p:cBhvr>
                                        <p:cTn id="8" dur="1000" fill="hold"/>
                                        <p:tgtEl>
                                          <p:spTgt spid="178">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178">
                                            <p:txEl>
                                              <p:pRg st="0" end="0"/>
                                            </p:txEl>
                                          </p:spTgt>
                                        </p:tgtEl>
                                        <p:attrNameLst>
                                          <p:attrName>style.visibility</p:attrName>
                                        </p:attrNameLst>
                                      </p:cBhvr>
                                      <p:to>
                                        <p:strVal val="visible"/>
                                      </p:to>
                                    </p:set>
                                    <p:anim calcmode="lin" valueType="num">
                                      <p:cBhvr>
                                        <p:cTn id="11" dur="1000" fill="hold"/>
                                        <p:tgtEl>
                                          <p:spTgt spid="178">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17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178">
                                            <p:txEl>
                                              <p:pRg st="1" end="1"/>
                                            </p:txEl>
                                          </p:spTgt>
                                        </p:tgtEl>
                                        <p:attrNameLst>
                                          <p:attrName>style.visibility</p:attrName>
                                        </p:attrNameLst>
                                      </p:cBhvr>
                                      <p:to>
                                        <p:strVal val="visible"/>
                                      </p:to>
                                    </p:set>
                                    <p:anim calcmode="lin" valueType="num">
                                      <p:cBhvr>
                                        <p:cTn id="17" dur="1000" fill="hold"/>
                                        <p:tgtEl>
                                          <p:spTgt spid="178">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178">
                                            <p:txEl>
                                              <p:pRg st="2" end="2"/>
                                            </p:txEl>
                                          </p:spTgt>
                                        </p:tgtEl>
                                        <p:attrNameLst>
                                          <p:attrName>style.visibility</p:attrName>
                                        </p:attrNameLst>
                                      </p:cBhvr>
                                      <p:to>
                                        <p:strVal val="visible"/>
                                      </p:to>
                                    </p:set>
                                    <p:anim calcmode="lin" valueType="num">
                                      <p:cBhvr>
                                        <p:cTn id="23" dur="1000" fill="hold"/>
                                        <p:tgtEl>
                                          <p:spTgt spid="178">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el" backwards="0">
                                    <p:tmAbs val="0"/>
                                  </p:iterate>
                                  <p:childTnLst>
                                    <p:set>
                                      <p:cBhvr>
                                        <p:cTn id="28" fill="hold"/>
                                        <p:tgtEl>
                                          <p:spTgt spid="178">
                                            <p:txEl>
                                              <p:pRg st="3" end="3"/>
                                            </p:txEl>
                                          </p:spTgt>
                                        </p:tgtEl>
                                        <p:attrNameLst>
                                          <p:attrName>style.visibility</p:attrName>
                                        </p:attrNameLst>
                                      </p:cBhvr>
                                      <p:to>
                                        <p:strVal val="visible"/>
                                      </p:to>
                                    </p:set>
                                    <p:anim calcmode="lin" valueType="num">
                                      <p:cBhvr>
                                        <p:cTn id="29" dur="1000" fill="hold"/>
                                        <p:tgtEl>
                                          <p:spTgt spid="178">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17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1" fill="hold">
                                  <p:stCondLst>
                                    <p:cond delay="0"/>
                                  </p:stCondLst>
                                  <p:iterate type="el" backwards="0">
                                    <p:tmAbs val="0"/>
                                  </p:iterate>
                                  <p:childTnLst>
                                    <p:set>
                                      <p:cBhvr>
                                        <p:cTn id="34" fill="hold"/>
                                        <p:tgtEl>
                                          <p:spTgt spid="178">
                                            <p:txEl>
                                              <p:pRg st="4" end="4"/>
                                            </p:txEl>
                                          </p:spTgt>
                                        </p:tgtEl>
                                        <p:attrNameLst>
                                          <p:attrName>style.visibility</p:attrName>
                                        </p:attrNameLst>
                                      </p:cBhvr>
                                      <p:to>
                                        <p:strVal val="visible"/>
                                      </p:to>
                                    </p:set>
                                    <p:anim calcmode="lin" valueType="num">
                                      <p:cBhvr>
                                        <p:cTn id="35" dur="1000" fill="hold"/>
                                        <p:tgtEl>
                                          <p:spTgt spid="178">
                                            <p:txEl>
                                              <p:pRg st="4" end="4"/>
                                            </p:txEl>
                                          </p:spTgt>
                                        </p:tgtEl>
                                        <p:attrNameLst>
                                          <p:attrName>ppt_x</p:attrName>
                                        </p:attrNameLst>
                                      </p:cBhvr>
                                      <p:tavLst>
                                        <p:tav tm="0">
                                          <p:val>
                                            <p:strVal val="0-#ppt_w/2"/>
                                          </p:val>
                                        </p:tav>
                                        <p:tav tm="100000">
                                          <p:val>
                                            <p:strVal val="#ppt_x"/>
                                          </p:val>
                                        </p:tav>
                                      </p:tavLst>
                                    </p:anim>
                                    <p:anim calcmode="lin" valueType="num">
                                      <p:cBhvr>
                                        <p:cTn id="36" dur="1000" fill="hold"/>
                                        <p:tgtEl>
                                          <p:spTgt spid="17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8" presetID="2" grpId="1" fill="hold">
                                  <p:stCondLst>
                                    <p:cond delay="0"/>
                                  </p:stCondLst>
                                  <p:iterate type="el" backwards="0">
                                    <p:tmAbs val="0"/>
                                  </p:iterate>
                                  <p:childTnLst>
                                    <p:set>
                                      <p:cBhvr>
                                        <p:cTn id="40" fill="hold"/>
                                        <p:tgtEl>
                                          <p:spTgt spid="178">
                                            <p:txEl>
                                              <p:pRg st="5" end="5"/>
                                            </p:txEl>
                                          </p:spTgt>
                                        </p:tgtEl>
                                        <p:attrNameLst>
                                          <p:attrName>style.visibility</p:attrName>
                                        </p:attrNameLst>
                                      </p:cBhvr>
                                      <p:to>
                                        <p:strVal val="visible"/>
                                      </p:to>
                                    </p:set>
                                    <p:anim calcmode="lin" valueType="num">
                                      <p:cBhvr>
                                        <p:cTn id="41" dur="1000" fill="hold"/>
                                        <p:tgtEl>
                                          <p:spTgt spid="178">
                                            <p:txEl>
                                              <p:pRg st="5" end="5"/>
                                            </p:txEl>
                                          </p:spTgt>
                                        </p:tgtEl>
                                        <p:attrNameLst>
                                          <p:attrName>ppt_x</p:attrName>
                                        </p:attrNameLst>
                                      </p:cBhvr>
                                      <p:tavLst>
                                        <p:tav tm="0">
                                          <p:val>
                                            <p:strVal val="0-#ppt_w/2"/>
                                          </p:val>
                                        </p:tav>
                                        <p:tav tm="100000">
                                          <p:val>
                                            <p:strVal val="#ppt_x"/>
                                          </p:val>
                                        </p:tav>
                                      </p:tavLst>
                                    </p:anim>
                                    <p:anim calcmode="lin" valueType="num">
                                      <p:cBhvr>
                                        <p:cTn id="42" dur="1000" fill="hold"/>
                                        <p:tgtEl>
                                          <p:spTgt spid="178">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 grpId="1" fill="hold">
                                  <p:stCondLst>
                                    <p:cond delay="0"/>
                                  </p:stCondLst>
                                  <p:iterate type="el" backwards="0">
                                    <p:tmAbs val="0"/>
                                  </p:iterate>
                                  <p:childTnLst>
                                    <p:set>
                                      <p:cBhvr>
                                        <p:cTn id="46" fill="hold"/>
                                        <p:tgtEl>
                                          <p:spTgt spid="178">
                                            <p:txEl>
                                              <p:pRg st="6" end="6"/>
                                            </p:txEl>
                                          </p:spTgt>
                                        </p:tgtEl>
                                        <p:attrNameLst>
                                          <p:attrName>style.visibility</p:attrName>
                                        </p:attrNameLst>
                                      </p:cBhvr>
                                      <p:to>
                                        <p:strVal val="visible"/>
                                      </p:to>
                                    </p:set>
                                    <p:anim calcmode="lin" valueType="num">
                                      <p:cBhvr>
                                        <p:cTn id="47" dur="1000" fill="hold"/>
                                        <p:tgtEl>
                                          <p:spTgt spid="178">
                                            <p:txEl>
                                              <p:pRg st="6" end="6"/>
                                            </p:txEl>
                                          </p:spTgt>
                                        </p:tgtEl>
                                        <p:attrNameLst>
                                          <p:attrName>ppt_x</p:attrName>
                                        </p:attrNameLst>
                                      </p:cBhvr>
                                      <p:tavLst>
                                        <p:tav tm="0">
                                          <p:val>
                                            <p:strVal val="0-#ppt_w/2"/>
                                          </p:val>
                                        </p:tav>
                                        <p:tav tm="100000">
                                          <p:val>
                                            <p:strVal val="#ppt_x"/>
                                          </p:val>
                                        </p:tav>
                                      </p:tavLst>
                                    </p:anim>
                                    <p:anim calcmode="lin" valueType="num">
                                      <p:cBhvr>
                                        <p:cTn id="48" dur="1000" fill="hold"/>
                                        <p:tgtEl>
                                          <p:spTgt spid="178">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8" presetID="2" grpId="1" fill="hold">
                                  <p:stCondLst>
                                    <p:cond delay="0"/>
                                  </p:stCondLst>
                                  <p:iterate type="el" backwards="0">
                                    <p:tmAbs val="0"/>
                                  </p:iterate>
                                  <p:childTnLst>
                                    <p:set>
                                      <p:cBhvr>
                                        <p:cTn id="52" fill="hold"/>
                                        <p:tgtEl>
                                          <p:spTgt spid="178">
                                            <p:txEl>
                                              <p:pRg st="7" end="7"/>
                                            </p:txEl>
                                          </p:spTgt>
                                        </p:tgtEl>
                                        <p:attrNameLst>
                                          <p:attrName>style.visibility</p:attrName>
                                        </p:attrNameLst>
                                      </p:cBhvr>
                                      <p:to>
                                        <p:strVal val="visible"/>
                                      </p:to>
                                    </p:set>
                                    <p:anim calcmode="lin" valueType="num">
                                      <p:cBhvr>
                                        <p:cTn id="53" dur="1000" fill="hold"/>
                                        <p:tgtEl>
                                          <p:spTgt spid="178">
                                            <p:txEl>
                                              <p:pRg st="7" end="7"/>
                                            </p:txEl>
                                          </p:spTgt>
                                        </p:tgtEl>
                                        <p:attrNameLst>
                                          <p:attrName>ppt_x</p:attrName>
                                        </p:attrNameLst>
                                      </p:cBhvr>
                                      <p:tavLst>
                                        <p:tav tm="0">
                                          <p:val>
                                            <p:strVal val="0-#ppt_w/2"/>
                                          </p:val>
                                        </p:tav>
                                        <p:tav tm="100000">
                                          <p:val>
                                            <p:strVal val="#ppt_x"/>
                                          </p:val>
                                        </p:tav>
                                      </p:tavLst>
                                    </p:anim>
                                    <p:anim calcmode="lin" valueType="num">
                                      <p:cBhvr>
                                        <p:cTn id="54" dur="1000" fill="hold"/>
                                        <p:tgtEl>
                                          <p:spTgt spid="178">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8" presetID="2" grpId="1" fill="hold">
                                  <p:stCondLst>
                                    <p:cond delay="0"/>
                                  </p:stCondLst>
                                  <p:iterate type="el" backwards="0">
                                    <p:tmAbs val="0"/>
                                  </p:iterate>
                                  <p:childTnLst>
                                    <p:set>
                                      <p:cBhvr>
                                        <p:cTn id="58" fill="hold"/>
                                        <p:tgtEl>
                                          <p:spTgt spid="178">
                                            <p:txEl>
                                              <p:pRg st="8" end="8"/>
                                            </p:txEl>
                                          </p:spTgt>
                                        </p:tgtEl>
                                        <p:attrNameLst>
                                          <p:attrName>style.visibility</p:attrName>
                                        </p:attrNameLst>
                                      </p:cBhvr>
                                      <p:to>
                                        <p:strVal val="visible"/>
                                      </p:to>
                                    </p:set>
                                    <p:anim calcmode="lin" valueType="num">
                                      <p:cBhvr>
                                        <p:cTn id="59" dur="1000" fill="hold"/>
                                        <p:tgtEl>
                                          <p:spTgt spid="178">
                                            <p:txEl>
                                              <p:pRg st="8" end="8"/>
                                            </p:txEl>
                                          </p:spTgt>
                                        </p:tgtEl>
                                        <p:attrNameLst>
                                          <p:attrName>ppt_x</p:attrName>
                                        </p:attrNameLst>
                                      </p:cBhvr>
                                      <p:tavLst>
                                        <p:tav tm="0">
                                          <p:val>
                                            <p:strVal val="0-#ppt_w/2"/>
                                          </p:val>
                                        </p:tav>
                                        <p:tav tm="100000">
                                          <p:val>
                                            <p:strVal val="#ppt_x"/>
                                          </p:val>
                                        </p:tav>
                                      </p:tavLst>
                                    </p:anim>
                                    <p:anim calcmode="lin" valueType="num">
                                      <p:cBhvr>
                                        <p:cTn id="60" dur="1000" fill="hold"/>
                                        <p:tgtEl>
                                          <p:spTgt spid="178">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8"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186" name="Artificial Neural Networks"/>
          <p:cNvSpPr txBox="1"/>
          <p:nvPr>
            <p:ph type="title"/>
          </p:nvPr>
        </p:nvSpPr>
        <p:spPr>
          <a:prstGeom prst="rect">
            <a:avLst/>
          </a:prstGeom>
        </p:spPr>
        <p:txBody>
          <a:bodyPr/>
          <a:lstStyle>
            <a:lvl1pPr>
              <a:defRPr>
                <a:solidFill>
                  <a:srgbClr val="CDC7C7"/>
                </a:solidFill>
              </a:defRPr>
            </a:lvl1pPr>
          </a:lstStyle>
          <a:p>
            <a:pPr/>
            <a:r>
              <a:t>Artificial Neural Networks</a:t>
            </a:r>
          </a:p>
        </p:txBody>
      </p:sp>
      <p:sp>
        <p:nvSpPr>
          <p:cNvPr id="187" name="The downside of their pow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The downside of their power</a:t>
            </a:r>
          </a:p>
        </p:txBody>
      </p:sp>
      <p:sp>
        <p:nvSpPr>
          <p:cNvPr id="188" name="Large energy costs: always-on devices…"/>
          <p:cNvSpPr txBox="1"/>
          <p:nvPr>
            <p:ph type="body" sz="half" idx="1"/>
          </p:nvPr>
        </p:nvSpPr>
        <p:spPr>
          <a:xfrm>
            <a:off x="1206500" y="9426998"/>
            <a:ext cx="21971000" cy="3077518"/>
          </a:xfrm>
          <a:prstGeom prst="rect">
            <a:avLst/>
          </a:prstGeom>
        </p:spPr>
        <p:txBody>
          <a:bodyPr/>
          <a:lstStyle/>
          <a:p>
            <a:pPr marL="1498600">
              <a:buChar char="➡"/>
              <a:defRPr>
                <a:solidFill>
                  <a:srgbClr val="8CC63C"/>
                </a:solidFill>
              </a:defRPr>
            </a:pPr>
            <a:r>
              <a:t> Large energy costs: always-on devices</a:t>
            </a:r>
          </a:p>
          <a:p>
            <a:pPr marL="1498600">
              <a:buChar char="➡"/>
              <a:defRPr>
                <a:solidFill>
                  <a:srgbClr val="8CC63C"/>
                </a:solidFill>
              </a:defRPr>
            </a:pPr>
            <a:r>
              <a:t> A bottleneck for efficiency in application with realtime interaction </a:t>
            </a:r>
            <a:r>
              <a:rPr baseline="31999"/>
              <a:t>[1]</a:t>
            </a:r>
          </a:p>
        </p:txBody>
      </p:sp>
      <p:pic>
        <p:nvPicPr>
          <p:cNvPr id="189"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pic>
        <p:nvPicPr>
          <p:cNvPr id="190" name="Image" descr="Image"/>
          <p:cNvPicPr>
            <a:picLocks noChangeAspect="1"/>
          </p:cNvPicPr>
          <p:nvPr/>
        </p:nvPicPr>
        <p:blipFill>
          <a:blip r:embed="rId4">
            <a:extLst/>
          </a:blip>
          <a:stretch>
            <a:fillRect/>
          </a:stretch>
        </p:blipFill>
        <p:spPr>
          <a:xfrm>
            <a:off x="4000500" y="3916005"/>
            <a:ext cx="16383000" cy="5283201"/>
          </a:xfrm>
          <a:prstGeom prst="rect">
            <a:avLst/>
          </a:prstGeom>
          <a:ln w="12700">
            <a:miter lim="400000"/>
          </a:ln>
        </p:spPr>
      </p:pic>
      <p:pic>
        <p:nvPicPr>
          <p:cNvPr id="191" name="Image" descr="Image"/>
          <p:cNvPicPr>
            <a:picLocks noChangeAspect="1"/>
          </p:cNvPicPr>
          <p:nvPr/>
        </p:nvPicPr>
        <p:blipFill>
          <a:blip r:embed="rId5">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90"/>
                                        </p:tgtEl>
                                        <p:attrNameLst>
                                          <p:attrName>style.visibility</p:attrName>
                                        </p:attrNameLst>
                                      </p:cBhvr>
                                      <p:to>
                                        <p:strVal val="visible"/>
                                      </p:to>
                                    </p:set>
                                    <p:anim calcmode="lin" valueType="num">
                                      <p:cBhvr>
                                        <p:cTn id="7" dur="1000" fill="hold"/>
                                        <p:tgtEl>
                                          <p:spTgt spid="190"/>
                                        </p:tgtEl>
                                        <p:attrNameLst>
                                          <p:attrName>ppt_x</p:attrName>
                                        </p:attrNameLst>
                                      </p:cBhvr>
                                      <p:tavLst>
                                        <p:tav tm="0">
                                          <p:val>
                                            <p:strVal val="0-#ppt_w/2"/>
                                          </p:val>
                                        </p:tav>
                                        <p:tav tm="100000">
                                          <p:val>
                                            <p:strVal val="#ppt_x"/>
                                          </p:val>
                                        </p:tav>
                                      </p:tavLst>
                                    </p:anim>
                                    <p:anim calcmode="lin" valueType="num">
                                      <p:cBhvr>
                                        <p:cTn id="8" dur="1000" fill="hold"/>
                                        <p:tgtEl>
                                          <p:spTgt spid="1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188">
                                            <p:bg/>
                                          </p:spTgt>
                                        </p:tgtEl>
                                        <p:attrNameLst>
                                          <p:attrName>style.visibility</p:attrName>
                                        </p:attrNameLst>
                                      </p:cBhvr>
                                      <p:to>
                                        <p:strVal val="visible"/>
                                      </p:to>
                                    </p:set>
                                    <p:anim calcmode="lin" valueType="num">
                                      <p:cBhvr>
                                        <p:cTn id="13" dur="1000" fill="hold"/>
                                        <p:tgtEl>
                                          <p:spTgt spid="188">
                                            <p:bg/>
                                          </p:spTgt>
                                        </p:tgtEl>
                                        <p:attrNameLst>
                                          <p:attrName>ppt_x</p:attrName>
                                        </p:attrNameLst>
                                      </p:cBhvr>
                                      <p:tavLst>
                                        <p:tav tm="0">
                                          <p:val>
                                            <p:strVal val="0-#ppt_w/2"/>
                                          </p:val>
                                        </p:tav>
                                        <p:tav tm="100000">
                                          <p:val>
                                            <p:strVal val="#ppt_x"/>
                                          </p:val>
                                        </p:tav>
                                      </p:tavLst>
                                    </p:anim>
                                    <p:anim calcmode="lin" valueType="num">
                                      <p:cBhvr>
                                        <p:cTn id="14" dur="1000" fill="hold"/>
                                        <p:tgtEl>
                                          <p:spTgt spid="188">
                                            <p:bg/>
                                          </p:spTgt>
                                        </p:tgtEl>
                                        <p:attrNameLst>
                                          <p:attrName>ppt_y</p:attrName>
                                        </p:attrNameLst>
                                      </p:cBhvr>
                                      <p:tavLst>
                                        <p:tav tm="0">
                                          <p:val>
                                            <p:strVal val="#ppt_y"/>
                                          </p:val>
                                        </p:tav>
                                        <p:tav tm="100000">
                                          <p:val>
                                            <p:strVal val="#ppt_y"/>
                                          </p:val>
                                        </p:tav>
                                      </p:tavLst>
                                    </p:anim>
                                  </p:childTnLst>
                                </p:cTn>
                              </p:par>
                              <p:par>
                                <p:cTn id="15" presetClass="entr" nodeType="withEffect" presetSubtype="8" presetID="2" grpId="2" fill="hold">
                                  <p:stCondLst>
                                    <p:cond delay="0"/>
                                  </p:stCondLst>
                                  <p:iterate type="el" backwards="0">
                                    <p:tmAbs val="0"/>
                                  </p:iterate>
                                  <p:childTnLst>
                                    <p:set>
                                      <p:cBhvr>
                                        <p:cTn id="16" fill="hold"/>
                                        <p:tgtEl>
                                          <p:spTgt spid="188">
                                            <p:txEl>
                                              <p:pRg st="0" end="0"/>
                                            </p:txEl>
                                          </p:spTgt>
                                        </p:tgtEl>
                                        <p:attrNameLst>
                                          <p:attrName>style.visibility</p:attrName>
                                        </p:attrNameLst>
                                      </p:cBhvr>
                                      <p:to>
                                        <p:strVal val="visible"/>
                                      </p:to>
                                    </p:set>
                                    <p:anim calcmode="lin" valueType="num">
                                      <p:cBhvr>
                                        <p:cTn id="17" dur="1000" fill="hold"/>
                                        <p:tgtEl>
                                          <p:spTgt spid="188">
                                            <p:txEl>
                                              <p:pRg st="0" end="0"/>
                                            </p:txEl>
                                          </p:spTgt>
                                        </p:tgtEl>
                                        <p:attrNameLst>
                                          <p:attrName>ppt_x</p:attrName>
                                        </p:attrNameLst>
                                      </p:cBhvr>
                                      <p:tavLst>
                                        <p:tav tm="0">
                                          <p:val>
                                            <p:strVal val="0-#ppt_w/2"/>
                                          </p:val>
                                        </p:tav>
                                        <p:tav tm="100000">
                                          <p:val>
                                            <p:strVal val="#ppt_x"/>
                                          </p:val>
                                        </p:tav>
                                      </p:tavLst>
                                    </p:anim>
                                    <p:anim calcmode="lin" valueType="num">
                                      <p:cBhvr>
                                        <p:cTn id="18" dur="1000" fill="hold"/>
                                        <p:tgtEl>
                                          <p:spTgt spid="18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2" fill="hold">
                                  <p:stCondLst>
                                    <p:cond delay="0"/>
                                  </p:stCondLst>
                                  <p:iterate type="el" backwards="0">
                                    <p:tmAbs val="0"/>
                                  </p:iterate>
                                  <p:childTnLst>
                                    <p:set>
                                      <p:cBhvr>
                                        <p:cTn id="22" fill="hold"/>
                                        <p:tgtEl>
                                          <p:spTgt spid="188">
                                            <p:txEl>
                                              <p:pRg st="1" end="1"/>
                                            </p:txEl>
                                          </p:spTgt>
                                        </p:tgtEl>
                                        <p:attrNameLst>
                                          <p:attrName>style.visibility</p:attrName>
                                        </p:attrNameLst>
                                      </p:cBhvr>
                                      <p:to>
                                        <p:strVal val="visible"/>
                                      </p:to>
                                    </p:set>
                                    <p:anim calcmode="lin" valueType="num">
                                      <p:cBhvr>
                                        <p:cTn id="23" dur="1000" fill="hold"/>
                                        <p:tgtEl>
                                          <p:spTgt spid="188">
                                            <p:txEl>
                                              <p:pRg st="1" end="1"/>
                                            </p:txEl>
                                          </p:spTgt>
                                        </p:tgtEl>
                                        <p:attrNameLst>
                                          <p:attrName>ppt_x</p:attrName>
                                        </p:attrNameLst>
                                      </p:cBhvr>
                                      <p:tavLst>
                                        <p:tav tm="0">
                                          <p:val>
                                            <p:strVal val="0-#ppt_w/2"/>
                                          </p:val>
                                        </p:tav>
                                        <p:tav tm="100000">
                                          <p:val>
                                            <p:strVal val="#ppt_x"/>
                                          </p:val>
                                        </p:tav>
                                      </p:tavLst>
                                    </p:anim>
                                    <p:anim calcmode="lin" valueType="num">
                                      <p:cBhvr>
                                        <p:cTn id="24" dur="1000" fill="hold"/>
                                        <p:tgtEl>
                                          <p:spTgt spid="188">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1"/>
      <p:bldP build="p" bldLvl="5" animBg="1" rev="0" advAuto="0" spid="188"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195" name="The very efficient human brain"/>
          <p:cNvSpPr txBox="1"/>
          <p:nvPr>
            <p:ph type="title"/>
          </p:nvPr>
        </p:nvSpPr>
        <p:spPr>
          <a:prstGeom prst="rect">
            <a:avLst/>
          </a:prstGeom>
        </p:spPr>
        <p:txBody>
          <a:bodyPr/>
          <a:lstStyle>
            <a:lvl1pPr>
              <a:defRPr>
                <a:solidFill>
                  <a:srgbClr val="CDC7C7"/>
                </a:solidFill>
              </a:defRPr>
            </a:lvl1pPr>
          </a:lstStyle>
          <a:p>
            <a:pPr/>
            <a:r>
              <a:t>The very efficient human brain</a:t>
            </a:r>
          </a:p>
        </p:txBody>
      </p:sp>
      <p:sp>
        <p:nvSpPr>
          <p:cNvPr id="196" name="Neurons and synaps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Neurons and synapses</a:t>
            </a:r>
          </a:p>
        </p:txBody>
      </p:sp>
      <p:pic>
        <p:nvPicPr>
          <p:cNvPr id="197"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pic>
        <p:nvPicPr>
          <p:cNvPr id="198" name="Image" descr="Image"/>
          <p:cNvPicPr>
            <a:picLocks noChangeAspect="1"/>
          </p:cNvPicPr>
          <p:nvPr/>
        </p:nvPicPr>
        <p:blipFill>
          <a:blip r:embed="rId4">
            <a:extLst/>
          </a:blip>
          <a:stretch>
            <a:fillRect/>
          </a:stretch>
        </p:blipFill>
        <p:spPr>
          <a:xfrm>
            <a:off x="5674914" y="4162609"/>
            <a:ext cx="13034172" cy="8427801"/>
          </a:xfrm>
          <a:prstGeom prst="rect">
            <a:avLst/>
          </a:prstGeom>
          <a:ln w="12700">
            <a:miter lim="400000"/>
          </a:ln>
        </p:spPr>
      </p:pic>
      <p:pic>
        <p:nvPicPr>
          <p:cNvPr id="199" name="Image" descr="Image"/>
          <p:cNvPicPr>
            <a:picLocks noChangeAspect="1"/>
          </p:cNvPicPr>
          <p:nvPr/>
        </p:nvPicPr>
        <p:blipFill>
          <a:blip r:embed="rId5">
            <a:extLst/>
          </a:blip>
          <a:stretch>
            <a:fillRect/>
          </a:stretch>
        </p:blipFill>
        <p:spPr>
          <a:xfrm>
            <a:off x="4819975" y="3690333"/>
            <a:ext cx="14744050" cy="6335334"/>
          </a:xfrm>
          <a:prstGeom prst="rect">
            <a:avLst/>
          </a:prstGeom>
          <a:ln w="12700">
            <a:miter lim="400000"/>
          </a:ln>
        </p:spPr>
      </p:pic>
      <p:pic>
        <p:nvPicPr>
          <p:cNvPr id="200" name="Image" descr="Image"/>
          <p:cNvPicPr>
            <a:picLocks noChangeAspect="1"/>
          </p:cNvPicPr>
          <p:nvPr/>
        </p:nvPicPr>
        <p:blipFill>
          <a:blip r:embed="rId6">
            <a:extLst/>
          </a:blip>
          <a:stretch>
            <a:fillRect/>
          </a:stretch>
        </p:blipFill>
        <p:spPr>
          <a:xfrm>
            <a:off x="6763201" y="4785150"/>
            <a:ext cx="10857598" cy="7182720"/>
          </a:xfrm>
          <a:prstGeom prst="rect">
            <a:avLst/>
          </a:prstGeom>
          <a:ln w="12700">
            <a:miter lim="400000"/>
          </a:ln>
        </p:spPr>
      </p:pic>
      <p:pic>
        <p:nvPicPr>
          <p:cNvPr id="201" name="Image" descr="Image"/>
          <p:cNvPicPr>
            <a:picLocks noChangeAspect="1"/>
          </p:cNvPicPr>
          <p:nvPr/>
        </p:nvPicPr>
        <p:blipFill>
          <a:blip r:embed="rId7">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0"/>
                                        </p:tgtEl>
                                        <p:attrNameLst>
                                          <p:attrName>style.visibility</p:attrName>
                                        </p:attrNameLst>
                                      </p:cBhvr>
                                      <p:to>
                                        <p:strVal val="visible"/>
                                      </p:to>
                                    </p:set>
                                    <p:anim calcmode="lin" valueType="num">
                                      <p:cBhvr>
                                        <p:cTn id="7" dur="1000" fill="hold"/>
                                        <p:tgtEl>
                                          <p:spTgt spid="200"/>
                                        </p:tgtEl>
                                        <p:attrNameLst>
                                          <p:attrName>ppt_x</p:attrName>
                                        </p:attrNameLst>
                                      </p:cBhvr>
                                      <p:tavLst>
                                        <p:tav tm="0">
                                          <p:val>
                                            <p:strVal val="0-#ppt_w/2"/>
                                          </p:val>
                                        </p:tav>
                                        <p:tav tm="100000">
                                          <p:val>
                                            <p:strVal val="#ppt_x"/>
                                          </p:val>
                                        </p:tav>
                                      </p:tavLst>
                                    </p:anim>
                                    <p:anim calcmode="lin" valueType="num">
                                      <p:cBhvr>
                                        <p:cTn id="8" dur="1000" fill="hold"/>
                                        <p:tgtEl>
                                          <p:spTgt spid="2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2" presetID="2" grpId="2" fill="hold">
                                  <p:stCondLst>
                                    <p:cond delay="0"/>
                                  </p:stCondLst>
                                  <p:iterate type="el" backwards="0">
                                    <p:tmAbs val="0"/>
                                  </p:iterate>
                                  <p:childTnLst>
                                    <p:anim calcmode="lin" valueType="num">
                                      <p:cBhvr>
                                        <p:cTn id="12" dur="1000" fill="hold"/>
                                        <p:tgtEl>
                                          <p:spTgt spid="200"/>
                                        </p:tgtEl>
                                        <p:attrNameLst>
                                          <p:attrName>ppt_x</p:attrName>
                                        </p:attrNameLst>
                                      </p:cBhvr>
                                      <p:tavLst>
                                        <p:tav tm="0">
                                          <p:val>
                                            <p:strVal val="ppt_x"/>
                                          </p:val>
                                        </p:tav>
                                        <p:tav tm="100000">
                                          <p:val>
                                            <p:strVal val="1+ppt_w/2"/>
                                          </p:val>
                                        </p:tav>
                                      </p:tavLst>
                                    </p:anim>
                                    <p:anim calcmode="lin" valueType="num">
                                      <p:cBhvr>
                                        <p:cTn id="13" dur="1000" fill="hold"/>
                                        <p:tgtEl>
                                          <p:spTgt spid="200"/>
                                        </p:tgtEl>
                                        <p:attrNameLst>
                                          <p:attrName>ppt_y</p:attrName>
                                        </p:attrNameLst>
                                      </p:cBhvr>
                                      <p:tavLst>
                                        <p:tav tm="0">
                                          <p:val>
                                            <p:strVal val="ppt_y"/>
                                          </p:val>
                                        </p:tav>
                                        <p:tav tm="100000">
                                          <p:val>
                                            <p:strVal val="ppt_y"/>
                                          </p:val>
                                        </p:tav>
                                      </p:tavLst>
                                    </p:anim>
                                    <p:set>
                                      <p:cBhvr>
                                        <p:cTn id="14" fill="hold">
                                          <p:stCondLst>
                                            <p:cond delay="999"/>
                                          </p:stCondLst>
                                        </p:cTn>
                                        <p:tgtEl>
                                          <p:spTgt spid="20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199"/>
                                        </p:tgtEl>
                                        <p:attrNameLst>
                                          <p:attrName>style.visibility</p:attrName>
                                        </p:attrNameLst>
                                      </p:cBhvr>
                                      <p:to>
                                        <p:strVal val="visible"/>
                                      </p:to>
                                    </p:set>
                                    <p:anim calcmode="lin" valueType="num">
                                      <p:cBhvr>
                                        <p:cTn id="19" dur="1000" fill="hold"/>
                                        <p:tgtEl>
                                          <p:spTgt spid="199"/>
                                        </p:tgtEl>
                                        <p:attrNameLst>
                                          <p:attrName>ppt_x</p:attrName>
                                        </p:attrNameLst>
                                      </p:cBhvr>
                                      <p:tavLst>
                                        <p:tav tm="0">
                                          <p:val>
                                            <p:strVal val="0-#ppt_w/2"/>
                                          </p:val>
                                        </p:tav>
                                        <p:tav tm="100000">
                                          <p:val>
                                            <p:strVal val="#ppt_x"/>
                                          </p:val>
                                        </p:tav>
                                      </p:tavLst>
                                    </p:anim>
                                    <p:anim calcmode="lin" valueType="num">
                                      <p:cBhvr>
                                        <p:cTn id="20" dur="1000" fill="hold"/>
                                        <p:tgtEl>
                                          <p:spTgt spid="19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2" presetID="2" grpId="4" fill="hold">
                                  <p:stCondLst>
                                    <p:cond delay="0"/>
                                  </p:stCondLst>
                                  <p:iterate type="el" backwards="0">
                                    <p:tmAbs val="0"/>
                                  </p:iterate>
                                  <p:childTnLst>
                                    <p:anim calcmode="lin" valueType="num">
                                      <p:cBhvr>
                                        <p:cTn id="24" dur="1000" fill="hold"/>
                                        <p:tgtEl>
                                          <p:spTgt spid="199"/>
                                        </p:tgtEl>
                                        <p:attrNameLst>
                                          <p:attrName>ppt_x</p:attrName>
                                        </p:attrNameLst>
                                      </p:cBhvr>
                                      <p:tavLst>
                                        <p:tav tm="0">
                                          <p:val>
                                            <p:strVal val="ppt_x"/>
                                          </p:val>
                                        </p:tav>
                                        <p:tav tm="100000">
                                          <p:val>
                                            <p:strVal val="1+ppt_w/2"/>
                                          </p:val>
                                        </p:tav>
                                      </p:tavLst>
                                    </p:anim>
                                    <p:anim calcmode="lin" valueType="num">
                                      <p:cBhvr>
                                        <p:cTn id="25" dur="1000" fill="hold"/>
                                        <p:tgtEl>
                                          <p:spTgt spid="199"/>
                                        </p:tgtEl>
                                        <p:attrNameLst>
                                          <p:attrName>ppt_y</p:attrName>
                                        </p:attrNameLst>
                                      </p:cBhvr>
                                      <p:tavLst>
                                        <p:tav tm="0">
                                          <p:val>
                                            <p:strVal val="ppt_y"/>
                                          </p:val>
                                        </p:tav>
                                        <p:tav tm="100000">
                                          <p:val>
                                            <p:strVal val="ppt_y"/>
                                          </p:val>
                                        </p:tav>
                                      </p:tavLst>
                                    </p:anim>
                                    <p:set>
                                      <p:cBhvr>
                                        <p:cTn id="26" fill="hold">
                                          <p:stCondLst>
                                            <p:cond delay="999"/>
                                          </p:stCondLst>
                                        </p:cTn>
                                        <p:tgtEl>
                                          <p:spTgt spid="19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198"/>
                                        </p:tgtEl>
                                        <p:attrNameLst>
                                          <p:attrName>style.visibility</p:attrName>
                                        </p:attrNameLst>
                                      </p:cBhvr>
                                      <p:to>
                                        <p:strVal val="visible"/>
                                      </p:to>
                                    </p:set>
                                    <p:anim calcmode="lin" valueType="num">
                                      <p:cBhvr>
                                        <p:cTn id="31" dur="1000" fill="hold"/>
                                        <p:tgtEl>
                                          <p:spTgt spid="198"/>
                                        </p:tgtEl>
                                        <p:attrNameLst>
                                          <p:attrName>ppt_x</p:attrName>
                                        </p:attrNameLst>
                                      </p:cBhvr>
                                      <p:tavLst>
                                        <p:tav tm="0">
                                          <p:val>
                                            <p:strVal val="0-#ppt_w/2"/>
                                          </p:val>
                                        </p:tav>
                                        <p:tav tm="100000">
                                          <p:val>
                                            <p:strVal val="#ppt_x"/>
                                          </p:val>
                                        </p:tav>
                                      </p:tavLst>
                                    </p:anim>
                                    <p:anim calcmode="lin" valueType="num">
                                      <p:cBhvr>
                                        <p:cTn id="32" dur="1000" fill="hold"/>
                                        <p:tgtEl>
                                          <p:spTgt spid="19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xit" nodeType="clickEffect" presetSubtype="2" presetID="2" grpId="6" fill="hold">
                                  <p:stCondLst>
                                    <p:cond delay="0"/>
                                  </p:stCondLst>
                                  <p:iterate type="el" backwards="0">
                                    <p:tmAbs val="0"/>
                                  </p:iterate>
                                  <p:childTnLst>
                                    <p:anim calcmode="lin" valueType="num">
                                      <p:cBhvr>
                                        <p:cTn id="36" dur="1000" fill="hold"/>
                                        <p:tgtEl>
                                          <p:spTgt spid="198"/>
                                        </p:tgtEl>
                                        <p:attrNameLst>
                                          <p:attrName>ppt_x</p:attrName>
                                        </p:attrNameLst>
                                      </p:cBhvr>
                                      <p:tavLst>
                                        <p:tav tm="0">
                                          <p:val>
                                            <p:strVal val="ppt_x"/>
                                          </p:val>
                                        </p:tav>
                                        <p:tav tm="100000">
                                          <p:val>
                                            <p:strVal val="1+ppt_w/2"/>
                                          </p:val>
                                        </p:tav>
                                      </p:tavLst>
                                    </p:anim>
                                    <p:anim calcmode="lin" valueType="num">
                                      <p:cBhvr>
                                        <p:cTn id="37" dur="1000" fill="hold"/>
                                        <p:tgtEl>
                                          <p:spTgt spid="198"/>
                                        </p:tgtEl>
                                        <p:attrNameLst>
                                          <p:attrName>ppt_y</p:attrName>
                                        </p:attrNameLst>
                                      </p:cBhvr>
                                      <p:tavLst>
                                        <p:tav tm="0">
                                          <p:val>
                                            <p:strVal val="ppt_y"/>
                                          </p:val>
                                        </p:tav>
                                        <p:tav tm="100000">
                                          <p:val>
                                            <p:strVal val="ppt_y"/>
                                          </p:val>
                                        </p:tav>
                                      </p:tavLst>
                                    </p:anim>
                                    <p:set>
                                      <p:cBhvr>
                                        <p:cTn id="38" fill="hold">
                                          <p:stCondLst>
                                            <p:cond delay="999"/>
                                          </p:stCondLst>
                                        </p:cTn>
                                        <p:tgtEl>
                                          <p:spTgt spid="1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 grpId="1"/>
      <p:bldP build="whole" bldLvl="1" animBg="1" rev="0" advAuto="0" spid="200" grpId="2"/>
      <p:bldP build="whole" bldLvl="1" animBg="1" rev="0" advAuto="0" spid="199" grpId="3"/>
      <p:bldP build="whole" bldLvl="1" animBg="1" rev="0" advAuto="0" spid="199" grpId="4"/>
      <p:bldP build="whole" bldLvl="1" animBg="1" rev="0" advAuto="0" spid="198" grpId="5"/>
      <p:bldP build="whole" bldLvl="1" animBg="1" rev="0" advAuto="0" spid="198" grpId="6"/>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05" name="From brain to algorithm"/>
          <p:cNvSpPr txBox="1"/>
          <p:nvPr>
            <p:ph type="title"/>
          </p:nvPr>
        </p:nvSpPr>
        <p:spPr>
          <a:prstGeom prst="rect">
            <a:avLst/>
          </a:prstGeom>
        </p:spPr>
        <p:txBody>
          <a:bodyPr/>
          <a:lstStyle>
            <a:lvl1pPr>
              <a:defRPr>
                <a:solidFill>
                  <a:srgbClr val="CDC7C7"/>
                </a:solidFill>
              </a:defRPr>
            </a:lvl1pPr>
          </a:lstStyle>
          <a:p>
            <a:pPr/>
            <a:r>
              <a:t>From brain to algorithm</a:t>
            </a:r>
          </a:p>
        </p:txBody>
      </p:sp>
      <p:sp>
        <p:nvSpPr>
          <p:cNvPr id="206" name="Spiking neural network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Spiking neural networks</a:t>
            </a:r>
          </a:p>
        </p:txBody>
      </p:sp>
      <p:pic>
        <p:nvPicPr>
          <p:cNvPr id="207"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sp>
        <p:nvSpPr>
          <p:cNvPr id="208" name="SNN’s are the mathematical interpretation of the neuron in the brain.…"/>
          <p:cNvSpPr txBox="1"/>
          <p:nvPr>
            <p:ph type="body" idx="1"/>
          </p:nvPr>
        </p:nvSpPr>
        <p:spPr>
          <a:xfrm>
            <a:off x="768957" y="3715844"/>
            <a:ext cx="21971001" cy="8256012"/>
          </a:xfrm>
          <a:prstGeom prst="rect">
            <a:avLst/>
          </a:prstGeom>
        </p:spPr>
        <p:txBody>
          <a:bodyPr/>
          <a:lstStyle/>
          <a:p>
            <a:pPr marL="698500" indent="-698500" defTabSz="825500">
              <a:lnSpc>
                <a:spcPct val="100000"/>
              </a:lnSpc>
              <a:spcBef>
                <a:spcPts val="1800"/>
              </a:spcBef>
              <a:defRPr spc="-42" sz="4300">
                <a:solidFill>
                  <a:srgbClr val="CDC7C7"/>
                </a:solidFill>
              </a:defRPr>
            </a:pPr>
            <a:r>
              <a:t>SNN’s are the mathematical interpretation of the neuron in the brain.</a:t>
            </a:r>
          </a:p>
          <a:p>
            <a:pPr marL="698500" indent="-698500" defTabSz="825500">
              <a:lnSpc>
                <a:spcPct val="100000"/>
              </a:lnSpc>
              <a:spcBef>
                <a:spcPts val="1800"/>
              </a:spcBef>
              <a:defRPr spc="-42" sz="4300">
                <a:solidFill>
                  <a:srgbClr val="CDC7C7"/>
                </a:solidFill>
              </a:defRPr>
            </a:pPr>
            <a:r>
              <a:t>Input (e.g. images) is translated into spike trains.</a:t>
            </a:r>
          </a:p>
          <a:p>
            <a:pPr marL="698500" indent="-698500" defTabSz="825500">
              <a:lnSpc>
                <a:spcPct val="100000"/>
              </a:lnSpc>
              <a:spcBef>
                <a:spcPts val="1800"/>
              </a:spcBef>
              <a:defRPr spc="-42" sz="4300">
                <a:solidFill>
                  <a:srgbClr val="CDC7C7"/>
                </a:solidFill>
              </a:defRPr>
            </a:pPr>
            <a:r>
              <a:t>Spike trains lead to change in potential difference.</a:t>
            </a:r>
          </a:p>
          <a:p>
            <a:pPr marL="698500" indent="-698500" defTabSz="825500">
              <a:lnSpc>
                <a:spcPct val="100000"/>
              </a:lnSpc>
              <a:spcBef>
                <a:spcPts val="1800"/>
              </a:spcBef>
              <a:defRPr spc="-42" sz="4300">
                <a:solidFill>
                  <a:srgbClr val="CDC7C7"/>
                </a:solidFill>
              </a:defRPr>
            </a:pPr>
            <a:r>
              <a:t>A spike is fired when a threshold is passed.</a:t>
            </a:r>
          </a:p>
        </p:txBody>
      </p:sp>
      <p:sp>
        <p:nvSpPr>
          <p:cNvPr id="209" name="Text"/>
          <p:cNvSpPr txBox="1"/>
          <p:nvPr/>
        </p:nvSpPr>
        <p:spPr>
          <a:xfrm>
            <a:off x="590699" y="3500449"/>
            <a:ext cx="1524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pPr/>
            <a:r>
              <a:t> </a:t>
            </a:r>
          </a:p>
        </p:txBody>
      </p:sp>
      <p:pic>
        <p:nvPicPr>
          <p:cNvPr id="210" name="Image" descr="Image"/>
          <p:cNvPicPr>
            <a:picLocks noChangeAspect="1"/>
          </p:cNvPicPr>
          <p:nvPr/>
        </p:nvPicPr>
        <p:blipFill>
          <a:blip r:embed="rId4">
            <a:extLst/>
          </a:blip>
          <a:stretch>
            <a:fillRect/>
          </a:stretch>
        </p:blipFill>
        <p:spPr>
          <a:xfrm>
            <a:off x="4020388" y="7305339"/>
            <a:ext cx="15468139" cy="6151255"/>
          </a:xfrm>
          <a:prstGeom prst="rect">
            <a:avLst/>
          </a:prstGeom>
          <a:ln w="12700">
            <a:miter lim="400000"/>
          </a:ln>
        </p:spPr>
      </p:pic>
      <p:pic>
        <p:nvPicPr>
          <p:cNvPr id="211" name="Image" descr="Image"/>
          <p:cNvPicPr>
            <a:picLocks noChangeAspect="1"/>
          </p:cNvPicPr>
          <p:nvPr/>
        </p:nvPicPr>
        <p:blipFill>
          <a:blip r:embed="rId5">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08">
                                            <p:bg/>
                                          </p:spTgt>
                                        </p:tgtEl>
                                        <p:attrNameLst>
                                          <p:attrName>style.visibility</p:attrName>
                                        </p:attrNameLst>
                                      </p:cBhvr>
                                      <p:to>
                                        <p:strVal val="visible"/>
                                      </p:to>
                                    </p:set>
                                    <p:anim calcmode="lin" valueType="num">
                                      <p:cBhvr>
                                        <p:cTn id="7" dur="1000" fill="hold"/>
                                        <p:tgtEl>
                                          <p:spTgt spid="208">
                                            <p:bg/>
                                          </p:spTgt>
                                        </p:tgtEl>
                                        <p:attrNameLst>
                                          <p:attrName>ppt_x</p:attrName>
                                        </p:attrNameLst>
                                      </p:cBhvr>
                                      <p:tavLst>
                                        <p:tav tm="0">
                                          <p:val>
                                            <p:strVal val="0-#ppt_w/2"/>
                                          </p:val>
                                        </p:tav>
                                        <p:tav tm="100000">
                                          <p:val>
                                            <p:strVal val="#ppt_x"/>
                                          </p:val>
                                        </p:tav>
                                      </p:tavLst>
                                    </p:anim>
                                    <p:anim calcmode="lin" valueType="num">
                                      <p:cBhvr>
                                        <p:cTn id="8" dur="1000" fill="hold"/>
                                        <p:tgtEl>
                                          <p:spTgt spid="208">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08">
                                            <p:txEl>
                                              <p:pRg st="0" end="0"/>
                                            </p:txEl>
                                          </p:spTgt>
                                        </p:tgtEl>
                                        <p:attrNameLst>
                                          <p:attrName>style.visibility</p:attrName>
                                        </p:attrNameLst>
                                      </p:cBhvr>
                                      <p:to>
                                        <p:strVal val="visible"/>
                                      </p:to>
                                    </p:set>
                                    <p:anim calcmode="lin" valueType="num">
                                      <p:cBhvr>
                                        <p:cTn id="11" dur="1000" fill="hold"/>
                                        <p:tgtEl>
                                          <p:spTgt spid="208">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20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08">
                                            <p:txEl>
                                              <p:pRg st="1" end="1"/>
                                            </p:txEl>
                                          </p:spTgt>
                                        </p:tgtEl>
                                        <p:attrNameLst>
                                          <p:attrName>style.visibility</p:attrName>
                                        </p:attrNameLst>
                                      </p:cBhvr>
                                      <p:to>
                                        <p:strVal val="visible"/>
                                      </p:to>
                                    </p:set>
                                    <p:anim calcmode="lin" valueType="num">
                                      <p:cBhvr>
                                        <p:cTn id="17" dur="1000" fill="hold"/>
                                        <p:tgtEl>
                                          <p:spTgt spid="208">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20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208">
                                            <p:txEl>
                                              <p:pRg st="2" end="2"/>
                                            </p:txEl>
                                          </p:spTgt>
                                        </p:tgtEl>
                                        <p:attrNameLst>
                                          <p:attrName>style.visibility</p:attrName>
                                        </p:attrNameLst>
                                      </p:cBhvr>
                                      <p:to>
                                        <p:strVal val="visible"/>
                                      </p:to>
                                    </p:set>
                                    <p:anim calcmode="lin" valueType="num">
                                      <p:cBhvr>
                                        <p:cTn id="23" dur="1000" fill="hold"/>
                                        <p:tgtEl>
                                          <p:spTgt spid="208">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20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1" fill="hold">
                                  <p:stCondLst>
                                    <p:cond delay="0"/>
                                  </p:stCondLst>
                                  <p:iterate type="el" backwards="0">
                                    <p:tmAbs val="0"/>
                                  </p:iterate>
                                  <p:childTnLst>
                                    <p:set>
                                      <p:cBhvr>
                                        <p:cTn id="28" fill="hold"/>
                                        <p:tgtEl>
                                          <p:spTgt spid="208">
                                            <p:txEl>
                                              <p:pRg st="3" end="3"/>
                                            </p:txEl>
                                          </p:spTgt>
                                        </p:tgtEl>
                                        <p:attrNameLst>
                                          <p:attrName>style.visibility</p:attrName>
                                        </p:attrNameLst>
                                      </p:cBhvr>
                                      <p:to>
                                        <p:strVal val="visible"/>
                                      </p:to>
                                    </p:set>
                                    <p:anim calcmode="lin" valueType="num">
                                      <p:cBhvr>
                                        <p:cTn id="29" dur="1000" fill="hold"/>
                                        <p:tgtEl>
                                          <p:spTgt spid="208">
                                            <p:txEl>
                                              <p:pRg st="3" end="3"/>
                                            </p:txEl>
                                          </p:spTgt>
                                        </p:tgtEl>
                                        <p:attrNameLst>
                                          <p:attrName>ppt_x</p:attrName>
                                        </p:attrNameLst>
                                      </p:cBhvr>
                                      <p:tavLst>
                                        <p:tav tm="0">
                                          <p:val>
                                            <p:strVal val="0-#ppt_w/2"/>
                                          </p:val>
                                        </p:tav>
                                        <p:tav tm="100000">
                                          <p:val>
                                            <p:strVal val="#ppt_x"/>
                                          </p:val>
                                        </p:tav>
                                      </p:tavLst>
                                    </p:anim>
                                    <p:anim calcmode="lin" valueType="num">
                                      <p:cBhvr>
                                        <p:cTn id="30" dur="1000" fill="hold"/>
                                        <p:tgtEl>
                                          <p:spTgt spid="20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8" presetID="2" grpId="2" fill="hold">
                                  <p:stCondLst>
                                    <p:cond delay="0"/>
                                  </p:stCondLst>
                                  <p:iterate type="el" backwards="0">
                                    <p:tmAbs val="0"/>
                                  </p:iterate>
                                  <p:childTnLst>
                                    <p:set>
                                      <p:cBhvr>
                                        <p:cTn id="34" fill="hold"/>
                                        <p:tgtEl>
                                          <p:spTgt spid="210"/>
                                        </p:tgtEl>
                                        <p:attrNameLst>
                                          <p:attrName>style.visibility</p:attrName>
                                        </p:attrNameLst>
                                      </p:cBhvr>
                                      <p:to>
                                        <p:strVal val="visible"/>
                                      </p:to>
                                    </p:set>
                                    <p:anim calcmode="lin" valueType="num">
                                      <p:cBhvr>
                                        <p:cTn id="35" dur="1000" fill="hold"/>
                                        <p:tgtEl>
                                          <p:spTgt spid="210"/>
                                        </p:tgtEl>
                                        <p:attrNameLst>
                                          <p:attrName>ppt_x</p:attrName>
                                        </p:attrNameLst>
                                      </p:cBhvr>
                                      <p:tavLst>
                                        <p:tav tm="0">
                                          <p:val>
                                            <p:strVal val="0-#ppt_w/2"/>
                                          </p:val>
                                        </p:tav>
                                        <p:tav tm="100000">
                                          <p:val>
                                            <p:strVal val="#ppt_x"/>
                                          </p:val>
                                        </p:tav>
                                      </p:tavLst>
                                    </p:anim>
                                    <p:anim calcmode="lin" valueType="num">
                                      <p:cBhvr>
                                        <p:cTn id="36" dur="1000" fill="hold"/>
                                        <p:tgtEl>
                                          <p:spTgt spid="2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 grpId="2"/>
      <p:bldP build="p" bldLvl="5" animBg="1" rev="0" advAuto="0" spid="208"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15" name="From brain to algorithm"/>
          <p:cNvSpPr txBox="1"/>
          <p:nvPr>
            <p:ph type="title"/>
          </p:nvPr>
        </p:nvSpPr>
        <p:spPr>
          <a:prstGeom prst="rect">
            <a:avLst/>
          </a:prstGeom>
        </p:spPr>
        <p:txBody>
          <a:bodyPr/>
          <a:lstStyle>
            <a:lvl1pPr>
              <a:defRPr>
                <a:solidFill>
                  <a:srgbClr val="CDC7C7"/>
                </a:solidFill>
              </a:defRPr>
            </a:lvl1pPr>
          </a:lstStyle>
          <a:p>
            <a:pPr/>
            <a:r>
              <a:t>From brain to algorithm</a:t>
            </a:r>
          </a:p>
        </p:txBody>
      </p:sp>
      <p:sp>
        <p:nvSpPr>
          <p:cNvPr id="216" name="Hodgkin &amp; Huxley and LIF"/>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Hodgkin &amp; Huxley and LIF</a:t>
            </a:r>
          </a:p>
        </p:txBody>
      </p:sp>
      <p:pic>
        <p:nvPicPr>
          <p:cNvPr id="217"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sp>
        <p:nvSpPr>
          <p:cNvPr id="218" name="Text"/>
          <p:cNvSpPr txBox="1"/>
          <p:nvPr/>
        </p:nvSpPr>
        <p:spPr>
          <a:xfrm>
            <a:off x="11906250" y="6369049"/>
            <a:ext cx="19050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pPr/>
            <a:r>
              <a:t>  </a:t>
            </a:r>
          </a:p>
        </p:txBody>
      </p:sp>
      <p:sp>
        <p:nvSpPr>
          <p:cNvPr id="219" name="Equation"/>
          <p:cNvSpPr txBox="1"/>
          <p:nvPr/>
        </p:nvSpPr>
        <p:spPr>
          <a:xfrm>
            <a:off x="7955581" y="11541202"/>
            <a:ext cx="8472838" cy="177565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500" i="1">
                          <a:solidFill>
                            <a:srgbClr val="8CC63C"/>
                          </a:solidFill>
                          <a:latin typeface="Cambria Math" panose="02040503050406030204" pitchFamily="18" charset="0"/>
                        </a:rPr>
                        <m:t>τ</m:t>
                      </m:r>
                    </m:e>
                    <m:sub>
                      <m:r>
                        <a:rPr xmlns:a="http://schemas.openxmlformats.org/drawingml/2006/main" sz="6500" i="1">
                          <a:solidFill>
                            <a:srgbClr val="8CC63C"/>
                          </a:solidFill>
                          <a:latin typeface="Cambria Math" panose="02040503050406030204" pitchFamily="18" charset="0"/>
                        </a:rPr>
                        <m:t>m</m:t>
                      </m:r>
                    </m:sub>
                  </m:sSub>
                  <m:f>
                    <m:fPr>
                      <m:ctrlPr>
                        <a:rPr xmlns:a="http://schemas.openxmlformats.org/drawingml/2006/main" sz="6500" i="1">
                          <a:solidFill>
                            <a:srgbClr val="8CC63C"/>
                          </a:solidFill>
                          <a:latin typeface="Cambria Math" panose="02040503050406030204" pitchFamily="18" charset="0"/>
                        </a:rPr>
                      </m:ctrlPr>
                      <m:type m:val="bar"/>
                    </m:fPr>
                    <m:num>
                      <m:r>
                        <a:rPr xmlns:a="http://schemas.openxmlformats.org/drawingml/2006/main" sz="6500" i="1">
                          <a:solidFill>
                            <a:srgbClr val="8CC63C"/>
                          </a:solidFill>
                          <a:latin typeface="Cambria Math" panose="02040503050406030204" pitchFamily="18" charset="0"/>
                        </a:rPr>
                        <m:t>d</m:t>
                      </m:r>
                      <m:r>
                        <a:rPr xmlns:a="http://schemas.openxmlformats.org/drawingml/2006/main" sz="6500" i="1">
                          <a:solidFill>
                            <a:srgbClr val="8CC63C"/>
                          </a:solidFill>
                          <a:latin typeface="Cambria Math" panose="02040503050406030204" pitchFamily="18" charset="0"/>
                        </a:rPr>
                        <m:t>u</m:t>
                      </m:r>
                    </m:num>
                    <m:den>
                      <m:r>
                        <a:rPr xmlns:a="http://schemas.openxmlformats.org/drawingml/2006/main" sz="6500" i="1">
                          <a:solidFill>
                            <a:srgbClr val="8CC63C"/>
                          </a:solidFill>
                          <a:latin typeface="Cambria Math" panose="02040503050406030204" pitchFamily="18" charset="0"/>
                        </a:rPr>
                        <m:t>d</m:t>
                      </m:r>
                      <m:r>
                        <a:rPr xmlns:a="http://schemas.openxmlformats.org/drawingml/2006/main" sz="6500" i="1">
                          <a:solidFill>
                            <a:srgbClr val="8CC63C"/>
                          </a:solidFill>
                          <a:latin typeface="Cambria Math" panose="02040503050406030204" pitchFamily="18" charset="0"/>
                        </a:rPr>
                        <m:t>t</m:t>
                      </m:r>
                    </m:den>
                  </m:f>
                  <m:r>
                    <a:rPr xmlns:a="http://schemas.openxmlformats.org/drawingml/2006/main" sz="6500" i="1">
                      <a:solidFill>
                        <a:srgbClr val="8CC63C"/>
                      </a:solidFill>
                      <a:latin typeface="Cambria Math" panose="02040503050406030204" pitchFamily="18" charset="0"/>
                    </a:rPr>
                    <m:t>=</m:t>
                  </m:r>
                  <m:r>
                    <a:rPr xmlns:a="http://schemas.openxmlformats.org/drawingml/2006/main" sz="6500" i="1">
                      <a:solidFill>
                        <a:srgbClr val="8CC63C"/>
                      </a:solidFill>
                      <a:latin typeface="Cambria Math" panose="02040503050406030204" pitchFamily="18" charset="0"/>
                    </a:rPr>
                    <m:t>-</m:t>
                  </m:r>
                  <m:r>
                    <a:rPr xmlns:a="http://schemas.openxmlformats.org/drawingml/2006/main" sz="6500" i="1">
                      <a:solidFill>
                        <a:srgbClr val="8CC63C"/>
                      </a:solidFill>
                      <a:latin typeface="Cambria Math" panose="02040503050406030204" pitchFamily="18" charset="0"/>
                    </a:rPr>
                    <m:t>(</m:t>
                  </m:r>
                  <m:sSub>
                    <m:e>
                      <m:r>
                        <a:rPr xmlns:a="http://schemas.openxmlformats.org/drawingml/2006/main" sz="6500" i="1">
                          <a:solidFill>
                            <a:srgbClr val="8CC63C"/>
                          </a:solidFill>
                          <a:latin typeface="Cambria Math" panose="02040503050406030204" pitchFamily="18" charset="0"/>
                        </a:rPr>
                        <m:t>u</m:t>
                      </m:r>
                    </m:e>
                    <m:sub>
                      <m:r>
                        <a:rPr xmlns:a="http://schemas.openxmlformats.org/drawingml/2006/main" sz="6500" i="1">
                          <a:solidFill>
                            <a:srgbClr val="8CC63C"/>
                          </a:solidFill>
                          <a:latin typeface="Cambria Math" panose="02040503050406030204" pitchFamily="18" charset="0"/>
                        </a:rPr>
                        <m:t>t</m:t>
                      </m:r>
                    </m:sub>
                  </m:sSub>
                  <m:r>
                    <a:rPr xmlns:a="http://schemas.openxmlformats.org/drawingml/2006/main" sz="6500" i="1">
                      <a:solidFill>
                        <a:srgbClr val="8CC63C"/>
                      </a:solidFill>
                      <a:latin typeface="Cambria Math" panose="02040503050406030204" pitchFamily="18" charset="0"/>
                    </a:rPr>
                    <m:t>-</m:t>
                  </m:r>
                  <m:sSub>
                    <m:e>
                      <m:r>
                        <a:rPr xmlns:a="http://schemas.openxmlformats.org/drawingml/2006/main" sz="6500" i="1">
                          <a:solidFill>
                            <a:srgbClr val="8CC63C"/>
                          </a:solidFill>
                          <a:latin typeface="Cambria Math" panose="02040503050406030204" pitchFamily="18" charset="0"/>
                        </a:rPr>
                        <m:t>u</m:t>
                      </m:r>
                    </m:e>
                    <m:sub>
                      <m:r>
                        <a:rPr xmlns:a="http://schemas.openxmlformats.org/drawingml/2006/main" sz="6500" i="1">
                          <a:solidFill>
                            <a:srgbClr val="8CC63C"/>
                          </a:solidFill>
                          <a:latin typeface="Cambria Math" panose="02040503050406030204" pitchFamily="18" charset="0"/>
                        </a:rPr>
                        <m:t>r</m:t>
                      </m:r>
                    </m:sub>
                  </m:sSub>
                  <m:r>
                    <a:rPr xmlns:a="http://schemas.openxmlformats.org/drawingml/2006/main" sz="6500" i="1">
                      <a:solidFill>
                        <a:srgbClr val="8CC63C"/>
                      </a:solidFill>
                      <a:latin typeface="Cambria Math" panose="02040503050406030204" pitchFamily="18" charset="0"/>
                    </a:rPr>
                    <m:t>)</m:t>
                  </m:r>
                  <m:r>
                    <a:rPr xmlns:a="http://schemas.openxmlformats.org/drawingml/2006/main" sz="6500" i="1">
                      <a:solidFill>
                        <a:srgbClr val="8CC63C"/>
                      </a:solidFill>
                      <a:latin typeface="Cambria Math" panose="02040503050406030204" pitchFamily="18" charset="0"/>
                    </a:rPr>
                    <m:t>+</m:t>
                  </m:r>
                  <m:sSub>
                    <m:e>
                      <m:r>
                        <a:rPr xmlns:a="http://schemas.openxmlformats.org/drawingml/2006/main" sz="6500" i="1">
                          <a:solidFill>
                            <a:srgbClr val="8CC63C"/>
                          </a:solidFill>
                          <a:latin typeface="Cambria Math" panose="02040503050406030204" pitchFamily="18" charset="0"/>
                        </a:rPr>
                        <m:t>R</m:t>
                      </m:r>
                    </m:e>
                    <m:sub>
                      <m:r>
                        <a:rPr xmlns:a="http://schemas.openxmlformats.org/drawingml/2006/main" sz="6500" i="1">
                          <a:solidFill>
                            <a:srgbClr val="8CC63C"/>
                          </a:solidFill>
                          <a:latin typeface="Cambria Math" panose="02040503050406030204" pitchFamily="18" charset="0"/>
                        </a:rPr>
                        <m:t>m</m:t>
                      </m:r>
                    </m:sub>
                  </m:sSub>
                  <m:sSub>
                    <m:e>
                      <m:r>
                        <a:rPr xmlns:a="http://schemas.openxmlformats.org/drawingml/2006/main" sz="6500" i="1">
                          <a:solidFill>
                            <a:srgbClr val="8CC63C"/>
                          </a:solidFill>
                          <a:latin typeface="Cambria Math" panose="02040503050406030204" pitchFamily="18" charset="0"/>
                        </a:rPr>
                        <m:t>I</m:t>
                      </m:r>
                    </m:e>
                    <m:sub>
                      <m:r>
                        <a:rPr xmlns:a="http://schemas.openxmlformats.org/drawingml/2006/main" sz="6500" i="1">
                          <a:solidFill>
                            <a:srgbClr val="8CC63C"/>
                          </a:solidFill>
                          <a:latin typeface="Cambria Math" panose="02040503050406030204" pitchFamily="18" charset="0"/>
                        </a:rPr>
                        <m:t>t</m:t>
                      </m:r>
                    </m:sub>
                  </m:sSub>
                </m:oMath>
              </m:oMathPara>
            </a14:m>
            <a:endParaRPr sz="6500">
              <a:solidFill>
                <a:srgbClr val="8CC63C"/>
              </a:solidFill>
            </a:endParaRPr>
          </a:p>
        </p:txBody>
      </p:sp>
      <p:pic>
        <p:nvPicPr>
          <p:cNvPr id="220" name="Image" descr="Image"/>
          <p:cNvPicPr>
            <a:picLocks noChangeAspect="1"/>
          </p:cNvPicPr>
          <p:nvPr/>
        </p:nvPicPr>
        <p:blipFill>
          <a:blip r:embed="rId4">
            <a:extLst/>
          </a:blip>
          <a:stretch>
            <a:fillRect/>
          </a:stretch>
        </p:blipFill>
        <p:spPr>
          <a:xfrm>
            <a:off x="1444303" y="3344516"/>
            <a:ext cx="10385624" cy="7706227"/>
          </a:xfrm>
          <a:prstGeom prst="rect">
            <a:avLst/>
          </a:prstGeom>
          <a:ln w="12700">
            <a:miter lim="400000"/>
          </a:ln>
        </p:spPr>
      </p:pic>
      <p:pic>
        <p:nvPicPr>
          <p:cNvPr id="221" name="Image" descr="Image"/>
          <p:cNvPicPr>
            <a:picLocks noChangeAspect="1"/>
          </p:cNvPicPr>
          <p:nvPr/>
        </p:nvPicPr>
        <p:blipFill>
          <a:blip r:embed="rId5">
            <a:extLst/>
          </a:blip>
          <a:stretch>
            <a:fillRect/>
          </a:stretch>
        </p:blipFill>
        <p:spPr>
          <a:xfrm>
            <a:off x="13624343" y="3344516"/>
            <a:ext cx="8269579" cy="7706227"/>
          </a:xfrm>
          <a:prstGeom prst="rect">
            <a:avLst/>
          </a:prstGeom>
          <a:ln w="12700">
            <a:miter lim="400000"/>
          </a:ln>
        </p:spPr>
      </p:pic>
      <p:pic>
        <p:nvPicPr>
          <p:cNvPr id="222" name="Image" descr="Image"/>
          <p:cNvPicPr>
            <a:picLocks noChangeAspect="1"/>
          </p:cNvPicPr>
          <p:nvPr/>
        </p:nvPicPr>
        <p:blipFill>
          <a:blip r:embed="rId6">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20"/>
                                        </p:tgtEl>
                                        <p:attrNameLst>
                                          <p:attrName>style.visibility</p:attrName>
                                        </p:attrNameLst>
                                      </p:cBhvr>
                                      <p:to>
                                        <p:strVal val="visible"/>
                                      </p:to>
                                    </p:set>
                                    <p:anim calcmode="lin" valueType="num">
                                      <p:cBhvr>
                                        <p:cTn id="7" dur="1000" fill="hold"/>
                                        <p:tgtEl>
                                          <p:spTgt spid="220"/>
                                        </p:tgtEl>
                                        <p:attrNameLst>
                                          <p:attrName>ppt_x</p:attrName>
                                        </p:attrNameLst>
                                      </p:cBhvr>
                                      <p:tavLst>
                                        <p:tav tm="0">
                                          <p:val>
                                            <p:strVal val="0-#ppt_w/2"/>
                                          </p:val>
                                        </p:tav>
                                        <p:tav tm="100000">
                                          <p:val>
                                            <p:strVal val="#ppt_x"/>
                                          </p:val>
                                        </p:tav>
                                      </p:tavLst>
                                    </p:anim>
                                    <p:anim calcmode="lin" valueType="num">
                                      <p:cBhvr>
                                        <p:cTn id="8" dur="1000" fill="hold"/>
                                        <p:tgtEl>
                                          <p:spTgt spid="22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219"/>
                                        </p:tgtEl>
                                        <p:attrNameLst>
                                          <p:attrName>style.visibility</p:attrName>
                                        </p:attrNameLst>
                                      </p:cBhvr>
                                      <p:to>
                                        <p:strVal val="visible"/>
                                      </p:to>
                                    </p:set>
                                    <p:anim calcmode="lin" valueType="num">
                                      <p:cBhvr>
                                        <p:cTn id="13" dur="1000" fill="hold"/>
                                        <p:tgtEl>
                                          <p:spTgt spid="219"/>
                                        </p:tgtEl>
                                        <p:attrNameLst>
                                          <p:attrName>ppt_x</p:attrName>
                                        </p:attrNameLst>
                                      </p:cBhvr>
                                      <p:tavLst>
                                        <p:tav tm="0">
                                          <p:val>
                                            <p:strVal val="0-#ppt_w/2"/>
                                          </p:val>
                                        </p:tav>
                                        <p:tav tm="100000">
                                          <p:val>
                                            <p:strVal val="#ppt_x"/>
                                          </p:val>
                                        </p:tav>
                                      </p:tavLst>
                                    </p:anim>
                                    <p:anim calcmode="lin" valueType="num">
                                      <p:cBhvr>
                                        <p:cTn id="14" dur="1000" fill="hold"/>
                                        <p:tgtEl>
                                          <p:spTgt spid="2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221"/>
                                        </p:tgtEl>
                                        <p:attrNameLst>
                                          <p:attrName>style.visibility</p:attrName>
                                        </p:attrNameLst>
                                      </p:cBhvr>
                                      <p:to>
                                        <p:strVal val="visible"/>
                                      </p:to>
                                    </p:set>
                                    <p:anim calcmode="lin" valueType="num">
                                      <p:cBhvr>
                                        <p:cTn id="19" dur="1000" fill="hold"/>
                                        <p:tgtEl>
                                          <p:spTgt spid="221"/>
                                        </p:tgtEl>
                                        <p:attrNameLst>
                                          <p:attrName>ppt_x</p:attrName>
                                        </p:attrNameLst>
                                      </p:cBhvr>
                                      <p:tavLst>
                                        <p:tav tm="0">
                                          <p:val>
                                            <p:strVal val="0-#ppt_w/2"/>
                                          </p:val>
                                        </p:tav>
                                        <p:tav tm="100000">
                                          <p:val>
                                            <p:strVal val="#ppt_x"/>
                                          </p:val>
                                        </p:tav>
                                      </p:tavLst>
                                    </p:anim>
                                    <p:anim calcmode="lin" valueType="num">
                                      <p:cBhvr>
                                        <p:cTn id="20"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9" grpId="2"/>
      <p:bldP build="whole" bldLvl="1" animBg="1" rev="0" advAuto="0" spid="220" grpId="1"/>
      <p:bldP build="whole" bldLvl="1" animBg="1" rev="0" advAuto="0" spid="221" grpId="3"/>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E434B"/>
        </a:solidFill>
      </p:bgPr>
    </p:bg>
    <p:spTree>
      <p:nvGrpSpPr>
        <p:cNvPr id="1" name=""/>
        <p:cNvGrpSpPr/>
        <p:nvPr/>
      </p:nvGrpSpPr>
      <p:grpSpPr>
        <a:xfrm>
          <a:off x="0" y="0"/>
          <a:ext cx="0" cy="0"/>
          <a:chOff x="0" y="0"/>
          <a:chExt cx="0" cy="0"/>
        </a:xfrm>
      </p:grpSpPr>
      <p:sp>
        <p:nvSpPr>
          <p:cNvPr id="226" name="Spike trains"/>
          <p:cNvSpPr txBox="1"/>
          <p:nvPr>
            <p:ph type="title"/>
          </p:nvPr>
        </p:nvSpPr>
        <p:spPr>
          <a:prstGeom prst="rect">
            <a:avLst/>
          </a:prstGeom>
        </p:spPr>
        <p:txBody>
          <a:bodyPr/>
          <a:lstStyle>
            <a:lvl1pPr>
              <a:defRPr>
                <a:solidFill>
                  <a:srgbClr val="CDC7C7"/>
                </a:solidFill>
              </a:defRPr>
            </a:lvl1pPr>
          </a:lstStyle>
          <a:p>
            <a:pPr/>
            <a:r>
              <a:t>Spike trains</a:t>
            </a:r>
          </a:p>
        </p:txBody>
      </p:sp>
      <p:sp>
        <p:nvSpPr>
          <p:cNvPr id="227" name="Encod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a:solidFill>
                  <a:srgbClr val="CDC7C7"/>
                </a:solidFill>
              </a:defRPr>
            </a:lvl1pPr>
          </a:lstStyle>
          <a:p>
            <a:pPr/>
            <a:r>
              <a:t>Encoding</a:t>
            </a:r>
          </a:p>
        </p:txBody>
      </p:sp>
      <p:pic>
        <p:nvPicPr>
          <p:cNvPr id="228" name="Afbeelding" descr="Afbeelding"/>
          <p:cNvPicPr>
            <a:picLocks noChangeAspect="1"/>
          </p:cNvPicPr>
          <p:nvPr/>
        </p:nvPicPr>
        <p:blipFill>
          <a:blip r:embed="rId3">
            <a:extLst/>
          </a:blip>
          <a:stretch>
            <a:fillRect/>
          </a:stretch>
        </p:blipFill>
        <p:spPr>
          <a:xfrm>
            <a:off x="20716788" y="11701116"/>
            <a:ext cx="2753929" cy="1455823"/>
          </a:xfrm>
          <a:prstGeom prst="rect">
            <a:avLst/>
          </a:prstGeom>
          <a:ln w="12700">
            <a:miter lim="400000"/>
          </a:ln>
        </p:spPr>
      </p:pic>
      <p:sp>
        <p:nvSpPr>
          <p:cNvPr id="229" name="An image is converted to a Spike train with a Poisson distribution.…"/>
          <p:cNvSpPr txBox="1"/>
          <p:nvPr>
            <p:ph type="body" idx="1"/>
          </p:nvPr>
        </p:nvSpPr>
        <p:spPr>
          <a:xfrm>
            <a:off x="768957" y="3715844"/>
            <a:ext cx="21971001" cy="8256012"/>
          </a:xfrm>
          <a:prstGeom prst="rect">
            <a:avLst/>
          </a:prstGeom>
        </p:spPr>
        <p:txBody>
          <a:bodyPr/>
          <a:lstStyle/>
          <a:p>
            <a:pPr marL="698500" indent="-698500" defTabSz="825500">
              <a:lnSpc>
                <a:spcPct val="100000"/>
              </a:lnSpc>
              <a:spcBef>
                <a:spcPts val="1800"/>
              </a:spcBef>
              <a:defRPr spc="-42" sz="4300">
                <a:solidFill>
                  <a:srgbClr val="CDC7C7"/>
                </a:solidFill>
              </a:defRPr>
            </a:pPr>
            <a:r>
              <a:t>An image is converted to a Spike train with a Poisson distribution.</a:t>
            </a:r>
          </a:p>
          <a:p>
            <a:pPr marL="698500" indent="-698500" defTabSz="825500">
              <a:lnSpc>
                <a:spcPct val="100000"/>
              </a:lnSpc>
              <a:spcBef>
                <a:spcPts val="1800"/>
              </a:spcBef>
              <a:defRPr spc="-42" sz="4300">
                <a:solidFill>
                  <a:srgbClr val="CDC7C7"/>
                </a:solidFill>
              </a:defRPr>
            </a:pPr>
            <a:r>
              <a:t>Take a time window </a:t>
            </a:r>
            <a:r>
              <a:rPr i="1"/>
              <a:t>t </a:t>
            </a:r>
            <a:r>
              <a:t>(e.g. 250ms), an interval length</a:t>
            </a:r>
            <a:r>
              <a:rPr i="1"/>
              <a:t> </a:t>
            </a:r>
            <a14:m>
              <m:oMath>
                <m:r>
                  <a:rPr xmlns:a="http://schemas.openxmlformats.org/drawingml/2006/main" sz="5450" i="1">
                    <a:solidFill>
                      <a:srgbClr val="CDC7C7"/>
                    </a:solidFill>
                    <a:latin typeface="Cambria Math" panose="02040503050406030204" pitchFamily="18" charset="0"/>
                  </a:rPr>
                  <m:t>δ</m:t>
                </m:r>
              </m:oMath>
            </a14:m>
            <a:r>
              <a:rPr i="1"/>
              <a:t> </a:t>
            </a:r>
            <a:r>
              <a:t>and a pixel intensity rate</a:t>
            </a:r>
            <a:r>
              <a:rPr i="1"/>
              <a:t> </a:t>
            </a:r>
            <a14:m>
              <m:oMath>
                <m:r>
                  <a:rPr xmlns:a="http://schemas.openxmlformats.org/drawingml/2006/main" sz="5350" i="1">
                    <a:solidFill>
                      <a:srgbClr val="CDC7C7"/>
                    </a:solidFill>
                    <a:latin typeface="Cambria Math" panose="02040503050406030204" pitchFamily="18" charset="0"/>
                  </a:rPr>
                  <m:t>λ</m:t>
                </m:r>
              </m:oMath>
            </a14:m>
            <a:r>
              <a:rPr i="1"/>
              <a:t>.</a:t>
            </a:r>
            <a:endParaRPr i="1"/>
          </a:p>
          <a:p>
            <a:pPr marL="698500" indent="-698500" defTabSz="825500">
              <a:lnSpc>
                <a:spcPct val="100000"/>
              </a:lnSpc>
              <a:spcBef>
                <a:spcPts val="1800"/>
              </a:spcBef>
              <a:defRPr spc="-42" sz="4300">
                <a:solidFill>
                  <a:srgbClr val="CDC7C7"/>
                </a:solidFill>
              </a:defRPr>
            </a:pPr>
            <a:r>
              <a:t>The number of spikes in an interval </a:t>
            </a:r>
            <a14:m>
              <m:oMath>
                <m:r>
                  <a:rPr xmlns:a="http://schemas.openxmlformats.org/drawingml/2006/main" sz="5450" i="1">
                    <a:solidFill>
                      <a:srgbClr val="CDC7C7"/>
                    </a:solidFill>
                    <a:latin typeface="Cambria Math" panose="02040503050406030204" pitchFamily="18" charset="0"/>
                  </a:rPr>
                  <m:t>δ</m:t>
                </m:r>
              </m:oMath>
            </a14:m>
            <a:r>
              <a:t> with an intensity rate </a:t>
            </a:r>
            <a14:m>
              <m:oMath>
                <m:r>
                  <a:rPr xmlns:a="http://schemas.openxmlformats.org/drawingml/2006/main" sz="5350" i="1">
                    <a:solidFill>
                      <a:srgbClr val="CDC7C7"/>
                    </a:solidFill>
                    <a:latin typeface="Cambria Math" panose="02040503050406030204" pitchFamily="18" charset="0"/>
                  </a:rPr>
                  <m:t>λ</m:t>
                </m:r>
              </m:oMath>
            </a14:m>
            <a:r>
              <a:t> are Poisson(</a:t>
            </a:r>
            <a14:m>
              <m:oMath>
                <m:r>
                  <a:rPr xmlns:a="http://schemas.openxmlformats.org/drawingml/2006/main" sz="5350" i="1">
                    <a:solidFill>
                      <a:srgbClr val="CDC7C7"/>
                    </a:solidFill>
                    <a:latin typeface="Cambria Math" panose="02040503050406030204" pitchFamily="18" charset="0"/>
                  </a:rPr>
                  <m:t>λ</m:t>
                </m:r>
              </m:oMath>
            </a14:m>
            <a14:m>
              <m:oMath>
                <m:r>
                  <a:rPr xmlns:a="http://schemas.openxmlformats.org/drawingml/2006/main" sz="5450" i="1">
                    <a:solidFill>
                      <a:srgbClr val="CDC7C7"/>
                    </a:solidFill>
                    <a:latin typeface="Cambria Math" panose="02040503050406030204" pitchFamily="18" charset="0"/>
                  </a:rPr>
                  <m:t>δ</m:t>
                </m:r>
              </m:oMath>
            </a14:m>
            <a:r>
              <a:t>) distributed.</a:t>
            </a:r>
          </a:p>
        </p:txBody>
      </p:sp>
      <p:pic>
        <p:nvPicPr>
          <p:cNvPr id="230" name="Image" descr="Image"/>
          <p:cNvPicPr>
            <a:picLocks noChangeAspect="1"/>
          </p:cNvPicPr>
          <p:nvPr/>
        </p:nvPicPr>
        <p:blipFill>
          <a:blip r:embed="rId4">
            <a:extLst/>
          </a:blip>
          <a:stretch>
            <a:fillRect/>
          </a:stretch>
        </p:blipFill>
        <p:spPr>
          <a:xfrm>
            <a:off x="1833432" y="7520178"/>
            <a:ext cx="20717136" cy="1712664"/>
          </a:xfrm>
          <a:prstGeom prst="rect">
            <a:avLst/>
          </a:prstGeom>
          <a:ln w="12700">
            <a:miter lim="400000"/>
          </a:ln>
        </p:spPr>
      </p:pic>
      <p:pic>
        <p:nvPicPr>
          <p:cNvPr id="231" name="Image" descr="Image"/>
          <p:cNvPicPr>
            <a:picLocks noChangeAspect="1"/>
          </p:cNvPicPr>
          <p:nvPr/>
        </p:nvPicPr>
        <p:blipFill>
          <a:blip r:embed="rId5">
            <a:extLst/>
          </a:blip>
          <a:stretch>
            <a:fillRect/>
          </a:stretch>
        </p:blipFill>
        <p:spPr>
          <a:xfrm>
            <a:off x="954516" y="12387279"/>
            <a:ext cx="1772542" cy="63179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229">
                                            <p:bg/>
                                          </p:spTgt>
                                        </p:tgtEl>
                                        <p:attrNameLst>
                                          <p:attrName>style.visibility</p:attrName>
                                        </p:attrNameLst>
                                      </p:cBhvr>
                                      <p:to>
                                        <p:strVal val="visible"/>
                                      </p:to>
                                    </p:set>
                                    <p:anim calcmode="lin" valueType="num">
                                      <p:cBhvr>
                                        <p:cTn id="7" dur="1000" fill="hold"/>
                                        <p:tgtEl>
                                          <p:spTgt spid="229">
                                            <p:bg/>
                                          </p:spTgt>
                                        </p:tgtEl>
                                        <p:attrNameLst>
                                          <p:attrName>ppt_x</p:attrName>
                                        </p:attrNameLst>
                                      </p:cBhvr>
                                      <p:tavLst>
                                        <p:tav tm="0">
                                          <p:val>
                                            <p:strVal val="0-#ppt_w/2"/>
                                          </p:val>
                                        </p:tav>
                                        <p:tav tm="100000">
                                          <p:val>
                                            <p:strVal val="#ppt_x"/>
                                          </p:val>
                                        </p:tav>
                                      </p:tavLst>
                                    </p:anim>
                                    <p:anim calcmode="lin" valueType="num">
                                      <p:cBhvr>
                                        <p:cTn id="8" dur="1000" fill="hold"/>
                                        <p:tgtEl>
                                          <p:spTgt spid="229">
                                            <p:bg/>
                                          </p:spTgt>
                                        </p:tgtEl>
                                        <p:attrNameLst>
                                          <p:attrName>ppt_y</p:attrName>
                                        </p:attrNameLst>
                                      </p:cBhvr>
                                      <p:tavLst>
                                        <p:tav tm="0">
                                          <p:val>
                                            <p:strVal val="#ppt_y"/>
                                          </p:val>
                                        </p:tav>
                                        <p:tav tm="100000">
                                          <p:val>
                                            <p:strVal val="#ppt_y"/>
                                          </p:val>
                                        </p:tav>
                                      </p:tavLst>
                                    </p:anim>
                                  </p:childTnLst>
                                </p:cTn>
                              </p:par>
                              <p:par>
                                <p:cTn id="9" presetClass="entr" nodeType="withEffect" presetSubtype="8" presetID="2" grpId="1" fill="hold">
                                  <p:stCondLst>
                                    <p:cond delay="0"/>
                                  </p:stCondLst>
                                  <p:iterate type="el" backwards="0">
                                    <p:tmAbs val="0"/>
                                  </p:iterate>
                                  <p:childTnLst>
                                    <p:set>
                                      <p:cBhvr>
                                        <p:cTn id="10" fill="hold"/>
                                        <p:tgtEl>
                                          <p:spTgt spid="229">
                                            <p:txEl>
                                              <p:pRg st="0" end="0"/>
                                            </p:txEl>
                                          </p:spTgt>
                                        </p:tgtEl>
                                        <p:attrNameLst>
                                          <p:attrName>style.visibility</p:attrName>
                                        </p:attrNameLst>
                                      </p:cBhvr>
                                      <p:to>
                                        <p:strVal val="visible"/>
                                      </p:to>
                                    </p:set>
                                    <p:anim calcmode="lin" valueType="num">
                                      <p:cBhvr>
                                        <p:cTn id="11" dur="1000" fill="hold"/>
                                        <p:tgtEl>
                                          <p:spTgt spid="229">
                                            <p:txEl>
                                              <p:pRg st="0" end="0"/>
                                            </p:txEl>
                                          </p:spTgt>
                                        </p:tgtEl>
                                        <p:attrNameLst>
                                          <p:attrName>ppt_x</p:attrName>
                                        </p:attrNameLst>
                                      </p:cBhvr>
                                      <p:tavLst>
                                        <p:tav tm="0">
                                          <p:val>
                                            <p:strVal val="0-#ppt_w/2"/>
                                          </p:val>
                                        </p:tav>
                                        <p:tav tm="100000">
                                          <p:val>
                                            <p:strVal val="#ppt_x"/>
                                          </p:val>
                                        </p:tav>
                                      </p:tavLst>
                                    </p:anim>
                                    <p:anim calcmode="lin" valueType="num">
                                      <p:cBhvr>
                                        <p:cTn id="12" dur="1000" fill="hold"/>
                                        <p:tgtEl>
                                          <p:spTgt spid="22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8" presetID="2" grpId="1" fill="hold">
                                  <p:stCondLst>
                                    <p:cond delay="0"/>
                                  </p:stCondLst>
                                  <p:iterate type="el" backwards="0">
                                    <p:tmAbs val="0"/>
                                  </p:iterate>
                                  <p:childTnLst>
                                    <p:set>
                                      <p:cBhvr>
                                        <p:cTn id="16" fill="hold"/>
                                        <p:tgtEl>
                                          <p:spTgt spid="229">
                                            <p:txEl>
                                              <p:pRg st="1" end="1"/>
                                            </p:txEl>
                                          </p:spTgt>
                                        </p:tgtEl>
                                        <p:attrNameLst>
                                          <p:attrName>style.visibility</p:attrName>
                                        </p:attrNameLst>
                                      </p:cBhvr>
                                      <p:to>
                                        <p:strVal val="visible"/>
                                      </p:to>
                                    </p:set>
                                    <p:anim calcmode="lin" valueType="num">
                                      <p:cBhvr>
                                        <p:cTn id="17" dur="1000" fill="hold"/>
                                        <p:tgtEl>
                                          <p:spTgt spid="229">
                                            <p:txEl>
                                              <p:pRg st="1" end="1"/>
                                            </p:txEl>
                                          </p:spTgt>
                                        </p:tgtEl>
                                        <p:attrNameLst>
                                          <p:attrName>ppt_x</p:attrName>
                                        </p:attrNameLst>
                                      </p:cBhvr>
                                      <p:tavLst>
                                        <p:tav tm="0">
                                          <p:val>
                                            <p:strVal val="0-#ppt_w/2"/>
                                          </p:val>
                                        </p:tav>
                                        <p:tav tm="100000">
                                          <p:val>
                                            <p:strVal val="#ppt_x"/>
                                          </p:val>
                                        </p:tav>
                                      </p:tavLst>
                                    </p:anim>
                                    <p:anim calcmode="lin" valueType="num">
                                      <p:cBhvr>
                                        <p:cTn id="18" dur="1000" fill="hold"/>
                                        <p:tgtEl>
                                          <p:spTgt spid="22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8" presetID="2" grpId="1" fill="hold">
                                  <p:stCondLst>
                                    <p:cond delay="0"/>
                                  </p:stCondLst>
                                  <p:iterate type="el" backwards="0">
                                    <p:tmAbs val="0"/>
                                  </p:iterate>
                                  <p:childTnLst>
                                    <p:set>
                                      <p:cBhvr>
                                        <p:cTn id="22" fill="hold"/>
                                        <p:tgtEl>
                                          <p:spTgt spid="229">
                                            <p:txEl>
                                              <p:pRg st="2" end="2"/>
                                            </p:txEl>
                                          </p:spTgt>
                                        </p:tgtEl>
                                        <p:attrNameLst>
                                          <p:attrName>style.visibility</p:attrName>
                                        </p:attrNameLst>
                                      </p:cBhvr>
                                      <p:to>
                                        <p:strVal val="visible"/>
                                      </p:to>
                                    </p:set>
                                    <p:anim calcmode="lin" valueType="num">
                                      <p:cBhvr>
                                        <p:cTn id="23" dur="1000" fill="hold"/>
                                        <p:tgtEl>
                                          <p:spTgt spid="229">
                                            <p:txEl>
                                              <p:pRg st="2" end="2"/>
                                            </p:txEl>
                                          </p:spTgt>
                                        </p:tgtEl>
                                        <p:attrNameLst>
                                          <p:attrName>ppt_x</p:attrName>
                                        </p:attrNameLst>
                                      </p:cBhvr>
                                      <p:tavLst>
                                        <p:tav tm="0">
                                          <p:val>
                                            <p:strVal val="0-#ppt_w/2"/>
                                          </p:val>
                                        </p:tav>
                                        <p:tav tm="100000">
                                          <p:val>
                                            <p:strVal val="#ppt_x"/>
                                          </p:val>
                                        </p:tav>
                                      </p:tavLst>
                                    </p:anim>
                                    <p:anim calcmode="lin" valueType="num">
                                      <p:cBhvr>
                                        <p:cTn id="24" dur="1000" fill="hold"/>
                                        <p:tgtEl>
                                          <p:spTgt spid="22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 grpId="2" fill="hold">
                                  <p:stCondLst>
                                    <p:cond delay="0"/>
                                  </p:stCondLst>
                                  <p:iterate type="el" backwards="0">
                                    <p:tmAbs val="0"/>
                                  </p:iterate>
                                  <p:childTnLst>
                                    <p:set>
                                      <p:cBhvr>
                                        <p:cTn id="28" fill="hold"/>
                                        <p:tgtEl>
                                          <p:spTgt spid="230"/>
                                        </p:tgtEl>
                                        <p:attrNameLst>
                                          <p:attrName>style.visibility</p:attrName>
                                        </p:attrNameLst>
                                      </p:cBhvr>
                                      <p:to>
                                        <p:strVal val="visible"/>
                                      </p:to>
                                    </p:set>
                                    <p:anim calcmode="lin" valueType="num">
                                      <p:cBhvr>
                                        <p:cTn id="29" dur="1000" fill="hold"/>
                                        <p:tgtEl>
                                          <p:spTgt spid="230"/>
                                        </p:tgtEl>
                                        <p:attrNameLst>
                                          <p:attrName>ppt_x</p:attrName>
                                        </p:attrNameLst>
                                      </p:cBhvr>
                                      <p:tavLst>
                                        <p:tav tm="0">
                                          <p:val>
                                            <p:strVal val="0-#ppt_w/2"/>
                                          </p:val>
                                        </p:tav>
                                        <p:tav tm="100000">
                                          <p:val>
                                            <p:strVal val="#ppt_x"/>
                                          </p:val>
                                        </p:tav>
                                      </p:tavLst>
                                    </p:anim>
                                    <p:anim calcmode="lin" valueType="num">
                                      <p:cBhvr>
                                        <p:cTn id="30" dur="1000" fill="hold"/>
                                        <p:tgtEl>
                                          <p:spTgt spid="23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2" presetID="2" grpId="3" fill="hold">
                                  <p:stCondLst>
                                    <p:cond delay="0"/>
                                  </p:stCondLst>
                                  <p:iterate type="el" backwards="0">
                                    <p:tmAbs val="0"/>
                                  </p:iterate>
                                  <p:childTnLst>
                                    <p:anim calcmode="lin" valueType="num">
                                      <p:cBhvr>
                                        <p:cTn id="34" dur="1000" fill="hold"/>
                                        <p:tgtEl>
                                          <p:spTgt spid="230"/>
                                        </p:tgtEl>
                                        <p:attrNameLst>
                                          <p:attrName>ppt_x</p:attrName>
                                        </p:attrNameLst>
                                      </p:cBhvr>
                                      <p:tavLst>
                                        <p:tav tm="0">
                                          <p:val>
                                            <p:strVal val="ppt_x"/>
                                          </p:val>
                                        </p:tav>
                                        <p:tav tm="100000">
                                          <p:val>
                                            <p:strVal val="1+ppt_w/2"/>
                                          </p:val>
                                        </p:tav>
                                      </p:tavLst>
                                    </p:anim>
                                    <p:anim calcmode="lin" valueType="num">
                                      <p:cBhvr>
                                        <p:cTn id="35" dur="1000" fill="hold"/>
                                        <p:tgtEl>
                                          <p:spTgt spid="230"/>
                                        </p:tgtEl>
                                        <p:attrNameLst>
                                          <p:attrName>ppt_y</p:attrName>
                                        </p:attrNameLst>
                                      </p:cBhvr>
                                      <p:tavLst>
                                        <p:tav tm="0">
                                          <p:val>
                                            <p:strVal val="ppt_y"/>
                                          </p:val>
                                        </p:tav>
                                        <p:tav tm="100000">
                                          <p:val>
                                            <p:strVal val="ppt_y"/>
                                          </p:val>
                                        </p:tav>
                                      </p:tavLst>
                                    </p:anim>
                                    <p:set>
                                      <p:cBhvr>
                                        <p:cTn id="36" fill="hold">
                                          <p:stCondLst>
                                            <p:cond delay="999"/>
                                          </p:stCondLst>
                                        </p:cTn>
                                        <p:tgtEl>
                                          <p:spTgt spid="23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0" grpId="3"/>
      <p:bldP build="p" bldLvl="5" animBg="1" rev="0" advAuto="0" spid="229" grpId="1"/>
      <p:bldP build="whole" bldLvl="1" animBg="1" rev="0" advAuto="0" spid="230" grpId="2"/>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